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Default Extension="wdp" ContentType="image/vnd.ms-photo"/>
  <Override PartName="/ppt/slideLayouts/slideLayout10.xml" ContentType="application/vnd.openxmlformats-officedocument.presentationml.slideLayout+xml"/>
  <Default Extension="gif" ContentType="image/gif"/>
  <Default Extension="vml" ContentType="application/vnd.openxmlformats-officedocument.vmlDrawin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20"/>
  </p:notesMasterIdLst>
  <p:sldIdLst>
    <p:sldId id="256" r:id="rId2"/>
    <p:sldId id="314" r:id="rId3"/>
    <p:sldId id="315" r:id="rId4"/>
    <p:sldId id="308" r:id="rId5"/>
    <p:sldId id="277" r:id="rId6"/>
    <p:sldId id="278" r:id="rId7"/>
    <p:sldId id="295" r:id="rId8"/>
    <p:sldId id="313" r:id="rId9"/>
    <p:sldId id="312" r:id="rId10"/>
    <p:sldId id="310" r:id="rId11"/>
    <p:sldId id="299" r:id="rId12"/>
    <p:sldId id="311" r:id="rId13"/>
    <p:sldId id="280" r:id="rId14"/>
    <p:sldId id="294" r:id="rId15"/>
    <p:sldId id="274" r:id="rId16"/>
    <p:sldId id="273" r:id="rId17"/>
    <p:sldId id="301" r:id="rId18"/>
    <p:sldId id="275" r:id="rId19"/>
  </p:sldIdLst>
  <p:sldSz cx="9144000" cy="6858000" type="screen4x3"/>
  <p:notesSz cx="6858000" cy="9144000"/>
  <p:embeddedFontLst>
    <p:embeddedFont>
      <p:font typeface="Calibri" pitchFamily="34" charset="0"/>
      <p:regular r:id="rId21"/>
      <p:bold r:id="rId22"/>
      <p:italic r:id="rId23"/>
      <p:boldItalic r:id="rId24"/>
    </p:embeddedFont>
    <p:embeddedFont>
      <p:font typeface="SutonnyMJ" pitchFamily="2" charset="0"/>
      <p:regular r:id="rId25"/>
      <p:bold r:id="rId26"/>
      <p:italic r:id="rId27"/>
    </p:embeddedFont>
    <p:embeddedFont>
      <p:font typeface="Vrinda" pitchFamily="34" charset="0"/>
      <p:regular r:id="rId28"/>
      <p:bold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000" autoAdjust="0"/>
    <p:restoredTop sz="78097" autoAdjust="0"/>
  </p:normalViewPr>
  <p:slideViewPr>
    <p:cSldViewPr snapToGrid="0">
      <p:cViewPr varScale="1">
        <p:scale>
          <a:sx n="55" d="100"/>
          <a:sy n="55" d="100"/>
        </p:scale>
        <p:origin x="-1794" y="-84"/>
      </p:cViewPr>
      <p:guideLst>
        <p:guide orient="horz" pos="2160"/>
        <p:guide pos="2880"/>
      </p:guideLst>
    </p:cSldViewPr>
  </p:slideViewPr>
  <p:notesTextViewPr>
    <p:cViewPr>
      <p:scale>
        <a:sx n="3" d="2"/>
        <a:sy n="3" d="2"/>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0C52D4-275F-4B87-8D02-9F4390CFD303}" type="datetimeFigureOut">
              <a:rPr lang="en-US" smtClean="0"/>
              <a:pPr/>
              <a:t>12/27/2016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1FE062-C944-4EE8-B963-7F5EF0C2073E}" type="slidenum">
              <a:rPr lang="en-US" smtClean="0"/>
              <a:pPr/>
              <a:t>‹#›</a:t>
            </a:fld>
            <a:endParaRPr lang="en-US"/>
          </a:p>
        </p:txBody>
      </p:sp>
    </p:spTree>
    <p:extLst>
      <p:ext uri="{BB962C8B-B14F-4D97-AF65-F5344CB8AC3E}">
        <p14:creationId xmlns="" xmlns:p14="http://schemas.microsoft.com/office/powerpoint/2010/main" val="40083479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n-BD" dirty="0" smtClean="0"/>
              <a:t>শিক্ষক</a:t>
            </a:r>
            <a:r>
              <a:rPr lang="bn-BD" baseline="0" dirty="0" smtClean="0"/>
              <a:t> এখানে প্রশ্ন করতে পারেন, চিত্রে কী দেখা যাচ্ছে? শিক্ষার্থী জবাবে বলতে পারে, একটি বট গাছ, দুইজন মানুষ মাঠে দাঁড়িয়ে আছে। নিচে একটি অক্ষের সাপেক্ষে লোক হেঁটে যাচ্ছেন। এরপর </a:t>
            </a:r>
            <a:r>
              <a:rPr lang="bn-BD" dirty="0" smtClean="0"/>
              <a:t>শিক্ষক</a:t>
            </a:r>
            <a:r>
              <a:rPr lang="bn-BD" baseline="0" dirty="0" smtClean="0"/>
              <a:t> প্রশ্ন করবেন, বট গাছের সাপেক্ষে লোক দুইজন কী অবস্থায় আছেন? অক্ষের সাপেক্ষে লোকটি কী অবস্থায় আছেন? </a:t>
            </a:r>
          </a:p>
          <a:p>
            <a:r>
              <a:rPr lang="bn-BD" baseline="0" dirty="0" smtClean="0"/>
              <a:t>এরপর পাঠ ঘোষণা করা যেতে পারে।</a:t>
            </a:r>
            <a:endParaRPr lang="en-US" dirty="0"/>
          </a:p>
        </p:txBody>
      </p:sp>
      <p:sp>
        <p:nvSpPr>
          <p:cNvPr id="4" name="Slide Number Placeholder 3"/>
          <p:cNvSpPr>
            <a:spLocks noGrp="1"/>
          </p:cNvSpPr>
          <p:nvPr>
            <p:ph type="sldNum" sz="quarter" idx="10"/>
          </p:nvPr>
        </p:nvSpPr>
        <p:spPr/>
        <p:txBody>
          <a:bodyPr/>
          <a:lstStyle/>
          <a:p>
            <a:fld id="{421FE062-C944-4EE8-B963-7F5EF0C2073E}" type="slidenum">
              <a:rPr lang="en-US" smtClean="0"/>
              <a:pPr/>
              <a:t>4</a:t>
            </a:fld>
            <a:endParaRPr lang="en-US"/>
          </a:p>
        </p:txBody>
      </p:sp>
    </p:spTree>
    <p:extLst>
      <p:ext uri="{BB962C8B-B14F-4D97-AF65-F5344CB8AC3E}">
        <p14:creationId xmlns="" xmlns:p14="http://schemas.microsoft.com/office/powerpoint/2010/main" val="12123984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bn-BD" dirty="0" smtClean="0"/>
              <a:t>শিক্ষার্থীদের</a:t>
            </a:r>
            <a:r>
              <a:rPr lang="bn-BD" baseline="0" dirty="0" smtClean="0"/>
              <a:t> প্রয়োজনে সহযোগিতা করবেন। বই টেনে নিয়ে যাওয়া, খাতা টেনে নিয়ে যাওয়া, টেবিল টেনে নিয়ে যাওয়া, বেঞ্চ টেনে নিয়ে যাওয়া । এতে বস্তুটির সকল কণাই একসাথে যাবে।</a:t>
            </a:r>
            <a:endParaRPr lang="en-US" dirty="0"/>
          </a:p>
        </p:txBody>
      </p:sp>
      <p:sp>
        <p:nvSpPr>
          <p:cNvPr id="4" name="Slide Number Placeholder 3"/>
          <p:cNvSpPr>
            <a:spLocks noGrp="1"/>
          </p:cNvSpPr>
          <p:nvPr>
            <p:ph type="sldNum" sz="quarter" idx="10"/>
          </p:nvPr>
        </p:nvSpPr>
        <p:spPr/>
        <p:txBody>
          <a:bodyPr/>
          <a:lstStyle/>
          <a:p>
            <a:fld id="{421FE062-C944-4EE8-B963-7F5EF0C2073E}" type="slidenum">
              <a:rPr lang="en-US" smtClean="0"/>
              <a:pPr/>
              <a:t>14</a:t>
            </a:fld>
            <a:endParaRPr lang="en-US"/>
          </a:p>
        </p:txBody>
      </p:sp>
    </p:spTree>
    <p:extLst>
      <p:ext uri="{BB962C8B-B14F-4D97-AF65-F5344CB8AC3E}">
        <p14:creationId xmlns="" xmlns:p14="http://schemas.microsoft.com/office/powerpoint/2010/main" val="4656964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bn-BD" sz="2800" dirty="0" smtClean="0"/>
              <a:t>শিক্ষার্থীদের</a:t>
            </a:r>
            <a:r>
              <a:rPr lang="bn-BD" sz="2800" baseline="0" dirty="0" smtClean="0"/>
              <a:t> এলোমেলো করেও প্রশ্ন করা যেতে পারে। যেমন ১নং এর পর ৪ নং প্রশ্ন। </a:t>
            </a:r>
          </a:p>
          <a:p>
            <a:r>
              <a:rPr lang="bn-BD" sz="2800" baseline="0" dirty="0" smtClean="0"/>
              <a:t>১) যে বিন্দুর সাপেক্ষে কোন কিছু তুলনা করা হয়। ২) প্রসংগ কাঠামো পরিবর্তন হলেও যদি বস্তুটি স্থির থাকে তাহলে তা পরম স্থিতি। ৩) স্পন্দন গতি।  ৪) স্পন্দন গতি।</a:t>
            </a:r>
            <a:endParaRPr lang="en-US" sz="2800" dirty="0"/>
          </a:p>
        </p:txBody>
      </p:sp>
      <p:sp>
        <p:nvSpPr>
          <p:cNvPr id="4" name="Slide Number Placeholder 3"/>
          <p:cNvSpPr>
            <a:spLocks noGrp="1"/>
          </p:cNvSpPr>
          <p:nvPr>
            <p:ph type="sldNum" sz="quarter" idx="10"/>
          </p:nvPr>
        </p:nvSpPr>
        <p:spPr/>
        <p:txBody>
          <a:bodyPr/>
          <a:lstStyle/>
          <a:p>
            <a:fld id="{421FE062-C944-4EE8-B963-7F5EF0C2073E}" type="slidenum">
              <a:rPr lang="en-US" smtClean="0"/>
              <a:pPr/>
              <a:t>15</a:t>
            </a:fld>
            <a:endParaRPr lang="en-US"/>
          </a:p>
        </p:txBody>
      </p:sp>
    </p:spTree>
    <p:extLst>
      <p:ext uri="{BB962C8B-B14F-4D97-AF65-F5344CB8AC3E}">
        <p14:creationId xmlns="" xmlns:p14="http://schemas.microsoft.com/office/powerpoint/2010/main" val="41184229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bn-BD" baseline="0" dirty="0" smtClean="0"/>
              <a:t>পোস্টার পেপারে শিক্ষক বাড়ির কাজ করে আনার কথা বলতে পারেন। শিক্ষার্থীরা একটি গাছ, একটি গতিশীল বাস আকঁতে পারে। সেখানে গাছের সাপেক্ষে বাস গতিশীল।</a:t>
            </a:r>
          </a:p>
          <a:p>
            <a:r>
              <a:rPr lang="bn-BD" baseline="0" dirty="0" smtClean="0"/>
              <a:t>ডালে বসা পাখি আঁকতে পারে- যেখানে পাখি গাছের সাপেক্ষে স্থির। </a:t>
            </a:r>
            <a:endParaRPr lang="en-US" dirty="0"/>
          </a:p>
        </p:txBody>
      </p:sp>
      <p:sp>
        <p:nvSpPr>
          <p:cNvPr id="4" name="Slide Number Placeholder 3"/>
          <p:cNvSpPr>
            <a:spLocks noGrp="1"/>
          </p:cNvSpPr>
          <p:nvPr>
            <p:ph type="sldNum" sz="quarter" idx="10"/>
          </p:nvPr>
        </p:nvSpPr>
        <p:spPr/>
        <p:txBody>
          <a:bodyPr/>
          <a:lstStyle/>
          <a:p>
            <a:fld id="{421FE062-C944-4EE8-B963-7F5EF0C2073E}" type="slidenum">
              <a:rPr lang="en-US" smtClean="0"/>
              <a:pPr/>
              <a:t>16</a:t>
            </a:fld>
            <a:endParaRPr lang="en-US"/>
          </a:p>
        </p:txBody>
      </p:sp>
    </p:spTree>
    <p:extLst>
      <p:ext uri="{BB962C8B-B14F-4D97-AF65-F5344CB8AC3E}">
        <p14:creationId xmlns="" xmlns:p14="http://schemas.microsoft.com/office/powerpoint/2010/main" val="19724583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FE062-C944-4EE8-B963-7F5EF0C2073E}" type="slidenum">
              <a:rPr lang="en-US" smtClean="0"/>
              <a:pPr/>
              <a:t>18</a:t>
            </a:fld>
            <a:endParaRPr lang="en-US"/>
          </a:p>
        </p:txBody>
      </p:sp>
    </p:spTree>
    <p:extLst>
      <p:ext uri="{BB962C8B-B14F-4D97-AF65-F5344CB8AC3E}">
        <p14:creationId xmlns="" xmlns:p14="http://schemas.microsoft.com/office/powerpoint/2010/main" val="836011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bn-BD" dirty="0" smtClean="0"/>
              <a:t>৪ নম্বর স্লাইড দেখিয়ে</a:t>
            </a:r>
            <a:r>
              <a:rPr lang="bn-BD" baseline="0" dirty="0" smtClean="0"/>
              <a:t> </a:t>
            </a:r>
            <a:r>
              <a:rPr lang="bn-BD" dirty="0" smtClean="0"/>
              <a:t>শিক্ষক</a:t>
            </a:r>
            <a:r>
              <a:rPr lang="bn-BD" baseline="0" dirty="0" smtClean="0"/>
              <a:t> এখানে প্রশ্ন করতে পারেন, চিত্রে কী দেখা যাচ্ছে? শিক্ষার্থী জবাবে বলতে পারে, একটি বট গাছ, দুইজন মানুষ মাঠে দাঁড়িয়ে আছে। নিচে একটি অক্ষের সাপেক্ষে লোক হেঁটে যাচ্ছেন। এরপর </a:t>
            </a:r>
            <a:r>
              <a:rPr lang="bn-BD" dirty="0" smtClean="0"/>
              <a:t>শিক্ষক</a:t>
            </a:r>
            <a:r>
              <a:rPr lang="bn-BD" baseline="0" dirty="0" smtClean="0"/>
              <a:t> প্রশ্ন করবেন, বট গাছের সাপেক্ষে লোক দুইজন কী অবস্থায় আছেন? অক্ষের সাপেক্ষে লোকটি কী অবস্থায় আছেন? </a:t>
            </a:r>
          </a:p>
          <a:p>
            <a:r>
              <a:rPr lang="bn-BD" baseline="0" dirty="0" smtClean="0"/>
              <a:t>এরপর পাঠ ঘোষণা করা যেতে পারে।</a:t>
            </a:r>
            <a:endParaRPr lang="en-US" dirty="0" smtClean="0"/>
          </a:p>
          <a:p>
            <a:endParaRPr lang="en-US" dirty="0"/>
          </a:p>
        </p:txBody>
      </p:sp>
      <p:sp>
        <p:nvSpPr>
          <p:cNvPr id="4" name="Slide Number Placeholder 3"/>
          <p:cNvSpPr>
            <a:spLocks noGrp="1"/>
          </p:cNvSpPr>
          <p:nvPr>
            <p:ph type="sldNum" sz="quarter" idx="10"/>
          </p:nvPr>
        </p:nvSpPr>
        <p:spPr/>
        <p:txBody>
          <a:bodyPr/>
          <a:lstStyle/>
          <a:p>
            <a:fld id="{421FE062-C944-4EE8-B963-7F5EF0C2073E}" type="slidenum">
              <a:rPr lang="en-US" smtClean="0"/>
              <a:pPr/>
              <a:t>5</a:t>
            </a:fld>
            <a:endParaRPr lang="en-US"/>
          </a:p>
        </p:txBody>
      </p:sp>
    </p:spTree>
    <p:extLst>
      <p:ext uri="{BB962C8B-B14F-4D97-AF65-F5344CB8AC3E}">
        <p14:creationId xmlns="" xmlns:p14="http://schemas.microsoft.com/office/powerpoint/2010/main" val="1477130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dirty="0" smtClean="0"/>
              <a:t>প্রসঙ্গ</a:t>
            </a:r>
            <a:r>
              <a:rPr lang="bn-BD" baseline="0" dirty="0" smtClean="0"/>
              <a:t> কাঠামো হল যে বিন্দুর সাথে কোন কিছু তুলনা করা হয়।</a:t>
            </a:r>
            <a:endParaRPr lang="en-US" dirty="0"/>
          </a:p>
        </p:txBody>
      </p:sp>
      <p:sp>
        <p:nvSpPr>
          <p:cNvPr id="4" name="Slide Number Placeholder 3"/>
          <p:cNvSpPr>
            <a:spLocks noGrp="1"/>
          </p:cNvSpPr>
          <p:nvPr>
            <p:ph type="sldNum" sz="quarter" idx="10"/>
          </p:nvPr>
        </p:nvSpPr>
        <p:spPr/>
        <p:txBody>
          <a:bodyPr/>
          <a:lstStyle/>
          <a:p>
            <a:fld id="{421FE062-C944-4EE8-B963-7F5EF0C2073E}" type="slidenum">
              <a:rPr lang="en-US" smtClean="0"/>
              <a:pPr/>
              <a:t>7</a:t>
            </a:fld>
            <a:endParaRPr lang="en-US"/>
          </a:p>
        </p:txBody>
      </p:sp>
    </p:spTree>
    <p:extLst>
      <p:ext uri="{BB962C8B-B14F-4D97-AF65-F5344CB8AC3E}">
        <p14:creationId xmlns="" xmlns:p14="http://schemas.microsoft.com/office/powerpoint/2010/main" val="1695656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n-BD" dirty="0" smtClean="0"/>
              <a:t>পৃথিবী</a:t>
            </a:r>
            <a:r>
              <a:rPr lang="bn-BD" baseline="0" dirty="0" smtClean="0"/>
              <a:t> স্থির কি না, তা নিয়ে শিক্ষহার্থীরা ১ মিনিট চিন্তা করবে। চাঁদ স্থির পৃথিবীর সাপেক্ষে।</a:t>
            </a:r>
            <a:endParaRPr lang="en-US" dirty="0"/>
          </a:p>
        </p:txBody>
      </p:sp>
      <p:sp>
        <p:nvSpPr>
          <p:cNvPr id="4" name="Slide Number Placeholder 3"/>
          <p:cNvSpPr>
            <a:spLocks noGrp="1"/>
          </p:cNvSpPr>
          <p:nvPr>
            <p:ph type="sldNum" sz="quarter" idx="10"/>
          </p:nvPr>
        </p:nvSpPr>
        <p:spPr/>
        <p:txBody>
          <a:bodyPr/>
          <a:lstStyle/>
          <a:p>
            <a:fld id="{421FE062-C944-4EE8-B963-7F5EF0C2073E}" type="slidenum">
              <a:rPr lang="en-US" smtClean="0"/>
              <a:pPr/>
              <a:t>8</a:t>
            </a:fld>
            <a:endParaRPr lang="en-US"/>
          </a:p>
        </p:txBody>
      </p:sp>
    </p:spTree>
    <p:extLst>
      <p:ext uri="{BB962C8B-B14F-4D97-AF65-F5344CB8AC3E}">
        <p14:creationId xmlns="" xmlns:p14="http://schemas.microsoft.com/office/powerpoint/2010/main" val="316563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n-BD" dirty="0" smtClean="0"/>
              <a:t>আমি পৃথিবী</a:t>
            </a:r>
            <a:r>
              <a:rPr lang="bn-BD" baseline="0" dirty="0" smtClean="0"/>
              <a:t> পৃষ্ঠে দাঁড়িয়ে আছি। আমার সাপেক্ষে চাঁদ স্থির, তখন চাঁদ আপেক্ষিক স্থির।</a:t>
            </a:r>
            <a:endParaRPr lang="en-US" dirty="0"/>
          </a:p>
        </p:txBody>
      </p:sp>
      <p:sp>
        <p:nvSpPr>
          <p:cNvPr id="4" name="Slide Number Placeholder 3"/>
          <p:cNvSpPr>
            <a:spLocks noGrp="1"/>
          </p:cNvSpPr>
          <p:nvPr>
            <p:ph type="sldNum" sz="quarter" idx="10"/>
          </p:nvPr>
        </p:nvSpPr>
        <p:spPr/>
        <p:txBody>
          <a:bodyPr/>
          <a:lstStyle/>
          <a:p>
            <a:fld id="{421FE062-C944-4EE8-B963-7F5EF0C2073E}" type="slidenum">
              <a:rPr lang="en-US" smtClean="0"/>
              <a:pPr/>
              <a:t>9</a:t>
            </a:fld>
            <a:endParaRPr lang="en-US"/>
          </a:p>
        </p:txBody>
      </p:sp>
    </p:spTree>
    <p:extLst>
      <p:ext uri="{BB962C8B-B14F-4D97-AF65-F5344CB8AC3E}">
        <p14:creationId xmlns="" xmlns:p14="http://schemas.microsoft.com/office/powerpoint/2010/main" val="5698583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n-BD" dirty="0" smtClean="0"/>
              <a:t>ভূমিতে দাঁড়ানো মানুষের</a:t>
            </a:r>
            <a:r>
              <a:rPr lang="bn-BD" baseline="0" dirty="0" smtClean="0"/>
              <a:t> সাপেক্ষে বিমান গতিশীল হলেও বিমানের যাত্রীদের সাপেক্ষে বিমান স্থির।</a:t>
            </a:r>
            <a:endParaRPr lang="en-US" dirty="0"/>
          </a:p>
        </p:txBody>
      </p:sp>
      <p:sp>
        <p:nvSpPr>
          <p:cNvPr id="4" name="Slide Number Placeholder 3"/>
          <p:cNvSpPr>
            <a:spLocks noGrp="1"/>
          </p:cNvSpPr>
          <p:nvPr>
            <p:ph type="sldNum" sz="quarter" idx="10"/>
          </p:nvPr>
        </p:nvSpPr>
        <p:spPr/>
        <p:txBody>
          <a:bodyPr/>
          <a:lstStyle/>
          <a:p>
            <a:fld id="{421FE062-C944-4EE8-B963-7F5EF0C2073E}" type="slidenum">
              <a:rPr lang="en-US" smtClean="0"/>
              <a:pPr/>
              <a:t>10</a:t>
            </a:fld>
            <a:endParaRPr lang="en-US"/>
          </a:p>
        </p:txBody>
      </p:sp>
    </p:spTree>
    <p:extLst>
      <p:ext uri="{BB962C8B-B14F-4D97-AF65-F5344CB8AC3E}">
        <p14:creationId xmlns="" xmlns:p14="http://schemas.microsoft.com/office/powerpoint/2010/main" val="41956462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bn-BD" dirty="0" smtClean="0"/>
              <a:t>শিক্ষক</a:t>
            </a:r>
            <a:r>
              <a:rPr lang="bn-BD" baseline="0" dirty="0" smtClean="0"/>
              <a:t> শিক্ষার্থীদের ৫ টি দলে ভাগ করতে পারেন। ভিডিওটিতে, উড়ন্ত অবস্থায় একটি বিমান হতে অপর বিমানে জ্বালানী দেয়া হচ্ছে। বিমান দুটি গতিশীল হলেও তারা সমবেগে গিতিশীল বলে একটি বিমান অপরটির সাপেক্ষে স্থির বলে মনে হবে। ভূমি থেকে বিমান গতিশীল তাই এই গতি পরম নয়,-আপেক্ষিক। এখানে শিক্ষার্থীরা আপেক্ষিক স্থিতি ও আপেক্ষিক গতি ব্যাখ্যা করবে। প্রয়োজনে শিক্ষক ১ মিনিট বলে দিতে পারেন।</a:t>
            </a:r>
            <a:endParaRPr lang="en-US" dirty="0"/>
          </a:p>
        </p:txBody>
      </p:sp>
      <p:sp>
        <p:nvSpPr>
          <p:cNvPr id="4" name="Slide Number Placeholder 3"/>
          <p:cNvSpPr>
            <a:spLocks noGrp="1"/>
          </p:cNvSpPr>
          <p:nvPr>
            <p:ph type="sldNum" sz="quarter" idx="10"/>
          </p:nvPr>
        </p:nvSpPr>
        <p:spPr/>
        <p:txBody>
          <a:bodyPr/>
          <a:lstStyle/>
          <a:p>
            <a:fld id="{421FE062-C944-4EE8-B963-7F5EF0C2073E}" type="slidenum">
              <a:rPr lang="en-US" smtClean="0"/>
              <a:pPr/>
              <a:t>11</a:t>
            </a:fld>
            <a:endParaRPr lang="en-US"/>
          </a:p>
        </p:txBody>
      </p:sp>
    </p:spTree>
    <p:extLst>
      <p:ext uri="{BB962C8B-B14F-4D97-AF65-F5344CB8AC3E}">
        <p14:creationId xmlns="" xmlns:p14="http://schemas.microsoft.com/office/powerpoint/2010/main" val="17061769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n-BD" dirty="0" smtClean="0"/>
              <a:t>ঘড়ির</a:t>
            </a:r>
            <a:r>
              <a:rPr lang="bn-BD" baseline="0" dirty="0" smtClean="0"/>
              <a:t> কাটাঁর গতি ঘূর্ণন গতি হতে পারে, কিন্তু </a:t>
            </a:r>
            <a:r>
              <a:rPr lang="bn-BD" dirty="0" smtClean="0"/>
              <a:t>ফ্যানের গতি</a:t>
            </a:r>
            <a:r>
              <a:rPr lang="bn-BD" baseline="0" dirty="0" smtClean="0"/>
              <a:t> পর্যাবৃত্ত গতি নয়। কেননা ফ্যান প্রতিটি ঘূর্ণন সমান সময়ে সম্পন্ন করে না।</a:t>
            </a:r>
          </a:p>
          <a:p>
            <a:r>
              <a:rPr lang="bn-BD" baseline="0" dirty="0" smtClean="0"/>
              <a:t>বস্তুর সকল কণাই একসাথে গতিশীল- চলন গতি। অধের্ক সময় সামনে বাঁকী অর্ধেক সময় পেছনে গতিশীল- স্পন্দন গতি(দোলনার গতি), সরল দোলকের গতি।</a:t>
            </a:r>
            <a:endParaRPr lang="en-US" dirty="0"/>
          </a:p>
        </p:txBody>
      </p:sp>
      <p:sp>
        <p:nvSpPr>
          <p:cNvPr id="4" name="Slide Number Placeholder 3"/>
          <p:cNvSpPr>
            <a:spLocks noGrp="1"/>
          </p:cNvSpPr>
          <p:nvPr>
            <p:ph type="sldNum" sz="quarter" idx="10"/>
          </p:nvPr>
        </p:nvSpPr>
        <p:spPr/>
        <p:txBody>
          <a:bodyPr/>
          <a:lstStyle/>
          <a:p>
            <a:fld id="{421FE062-C944-4EE8-B963-7F5EF0C2073E}" type="slidenum">
              <a:rPr lang="en-US" smtClean="0"/>
              <a:pPr/>
              <a:t>12</a:t>
            </a:fld>
            <a:endParaRPr lang="en-US"/>
          </a:p>
        </p:txBody>
      </p:sp>
    </p:spTree>
    <p:extLst>
      <p:ext uri="{BB962C8B-B14F-4D97-AF65-F5344CB8AC3E}">
        <p14:creationId xmlns="" xmlns:p14="http://schemas.microsoft.com/office/powerpoint/2010/main" val="35033689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bn-BD" dirty="0" smtClean="0"/>
              <a:t>প্রয়োজনে পাঠ্য</a:t>
            </a:r>
            <a:r>
              <a:rPr lang="bn-BD" baseline="0" dirty="0" smtClean="0"/>
              <a:t> বইয়ের সহায়তা নেয়া যেতে পারে। </a:t>
            </a:r>
            <a:endParaRPr lang="en-US" dirty="0"/>
          </a:p>
        </p:txBody>
      </p:sp>
      <p:sp>
        <p:nvSpPr>
          <p:cNvPr id="4" name="Slide Number Placeholder 3"/>
          <p:cNvSpPr>
            <a:spLocks noGrp="1"/>
          </p:cNvSpPr>
          <p:nvPr>
            <p:ph type="sldNum" sz="quarter" idx="10"/>
          </p:nvPr>
        </p:nvSpPr>
        <p:spPr/>
        <p:txBody>
          <a:bodyPr/>
          <a:lstStyle/>
          <a:p>
            <a:fld id="{421FE062-C944-4EE8-B963-7F5EF0C2073E}" type="slidenum">
              <a:rPr lang="en-US" smtClean="0"/>
              <a:pPr/>
              <a:t>13</a:t>
            </a:fld>
            <a:endParaRPr lang="en-US"/>
          </a:p>
        </p:txBody>
      </p:sp>
    </p:spTree>
    <p:extLst>
      <p:ext uri="{BB962C8B-B14F-4D97-AF65-F5344CB8AC3E}">
        <p14:creationId xmlns="" xmlns:p14="http://schemas.microsoft.com/office/powerpoint/2010/main" val="8166796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720B63B-212C-465C-BC9E-64B30243691B}" type="datetimeFigureOut">
              <a:rPr lang="en-US" smtClean="0"/>
              <a:pPr/>
              <a:t>12/27/2016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8C3D73-33FE-4137-8C70-3CDAFF15907F}" type="slidenum">
              <a:rPr lang="en-US" smtClean="0"/>
              <a:pPr/>
              <a:t>‹#›</a:t>
            </a:fld>
            <a:endParaRPr lang="en-US"/>
          </a:p>
        </p:txBody>
      </p:sp>
    </p:spTree>
    <p:extLst>
      <p:ext uri="{BB962C8B-B14F-4D97-AF65-F5344CB8AC3E}">
        <p14:creationId xmlns="" xmlns:p14="http://schemas.microsoft.com/office/powerpoint/2010/main" val="17434721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720B63B-212C-465C-BC9E-64B30243691B}" type="datetimeFigureOut">
              <a:rPr lang="en-US" smtClean="0"/>
              <a:pPr/>
              <a:t>12/27/2016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8C3D73-33FE-4137-8C70-3CDAFF15907F}" type="slidenum">
              <a:rPr lang="en-US" smtClean="0"/>
              <a:pPr/>
              <a:t>‹#›</a:t>
            </a:fld>
            <a:endParaRPr lang="en-US"/>
          </a:p>
        </p:txBody>
      </p:sp>
    </p:spTree>
    <p:extLst>
      <p:ext uri="{BB962C8B-B14F-4D97-AF65-F5344CB8AC3E}">
        <p14:creationId xmlns="" xmlns:p14="http://schemas.microsoft.com/office/powerpoint/2010/main" val="36694449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720B63B-212C-465C-BC9E-64B30243691B}" type="datetimeFigureOut">
              <a:rPr lang="en-US" smtClean="0"/>
              <a:pPr/>
              <a:t>12/27/2016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8C3D73-33FE-4137-8C70-3CDAFF15907F}" type="slidenum">
              <a:rPr lang="en-US" smtClean="0"/>
              <a:pPr/>
              <a:t>‹#›</a:t>
            </a:fld>
            <a:endParaRPr lang="en-US"/>
          </a:p>
        </p:txBody>
      </p:sp>
    </p:spTree>
    <p:extLst>
      <p:ext uri="{BB962C8B-B14F-4D97-AF65-F5344CB8AC3E}">
        <p14:creationId xmlns="" xmlns:p14="http://schemas.microsoft.com/office/powerpoint/2010/main" val="34688397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720B63B-212C-465C-BC9E-64B30243691B}" type="datetimeFigureOut">
              <a:rPr lang="en-US" smtClean="0"/>
              <a:pPr/>
              <a:t>12/27/2016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8C3D73-33FE-4137-8C70-3CDAFF15907F}" type="slidenum">
              <a:rPr lang="en-US" smtClean="0"/>
              <a:pPr/>
              <a:t>‹#›</a:t>
            </a:fld>
            <a:endParaRPr lang="en-US"/>
          </a:p>
        </p:txBody>
      </p:sp>
    </p:spTree>
    <p:extLst>
      <p:ext uri="{BB962C8B-B14F-4D97-AF65-F5344CB8AC3E}">
        <p14:creationId xmlns="" xmlns:p14="http://schemas.microsoft.com/office/powerpoint/2010/main" val="1788344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720B63B-212C-465C-BC9E-64B30243691B}" type="datetimeFigureOut">
              <a:rPr lang="en-US" smtClean="0"/>
              <a:pPr/>
              <a:t>12/27/2016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8C3D73-33FE-4137-8C70-3CDAFF15907F}" type="slidenum">
              <a:rPr lang="en-US" smtClean="0"/>
              <a:pPr/>
              <a:t>‹#›</a:t>
            </a:fld>
            <a:endParaRPr lang="en-US"/>
          </a:p>
        </p:txBody>
      </p:sp>
    </p:spTree>
    <p:extLst>
      <p:ext uri="{BB962C8B-B14F-4D97-AF65-F5344CB8AC3E}">
        <p14:creationId xmlns="" xmlns:p14="http://schemas.microsoft.com/office/powerpoint/2010/main" val="2431773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720B63B-212C-465C-BC9E-64B30243691B}" type="datetimeFigureOut">
              <a:rPr lang="en-US" smtClean="0"/>
              <a:pPr/>
              <a:t>12/27/2016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8C3D73-33FE-4137-8C70-3CDAFF15907F}" type="slidenum">
              <a:rPr lang="en-US" smtClean="0"/>
              <a:pPr/>
              <a:t>‹#›</a:t>
            </a:fld>
            <a:endParaRPr lang="en-US"/>
          </a:p>
        </p:txBody>
      </p:sp>
    </p:spTree>
    <p:extLst>
      <p:ext uri="{BB962C8B-B14F-4D97-AF65-F5344CB8AC3E}">
        <p14:creationId xmlns="" xmlns:p14="http://schemas.microsoft.com/office/powerpoint/2010/main" val="1127844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720B63B-212C-465C-BC9E-64B30243691B}" type="datetimeFigureOut">
              <a:rPr lang="en-US" smtClean="0"/>
              <a:pPr/>
              <a:t>12/27/2016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8C3D73-33FE-4137-8C70-3CDAFF15907F}" type="slidenum">
              <a:rPr lang="en-US" smtClean="0"/>
              <a:pPr/>
              <a:t>‹#›</a:t>
            </a:fld>
            <a:endParaRPr lang="en-US"/>
          </a:p>
        </p:txBody>
      </p:sp>
    </p:spTree>
    <p:extLst>
      <p:ext uri="{BB962C8B-B14F-4D97-AF65-F5344CB8AC3E}">
        <p14:creationId xmlns="" xmlns:p14="http://schemas.microsoft.com/office/powerpoint/2010/main" val="78759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720B63B-212C-465C-BC9E-64B30243691B}" type="datetimeFigureOut">
              <a:rPr lang="en-US" smtClean="0"/>
              <a:pPr/>
              <a:t>12/27/2016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8C3D73-33FE-4137-8C70-3CDAFF15907F}" type="slidenum">
              <a:rPr lang="en-US" smtClean="0"/>
              <a:pPr/>
              <a:t>‹#›</a:t>
            </a:fld>
            <a:endParaRPr lang="en-US"/>
          </a:p>
        </p:txBody>
      </p:sp>
    </p:spTree>
    <p:extLst>
      <p:ext uri="{BB962C8B-B14F-4D97-AF65-F5344CB8AC3E}">
        <p14:creationId xmlns="" xmlns:p14="http://schemas.microsoft.com/office/powerpoint/2010/main" val="1201381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20B63B-212C-465C-BC9E-64B30243691B}" type="datetimeFigureOut">
              <a:rPr lang="en-US" smtClean="0"/>
              <a:pPr/>
              <a:t>12/27/2016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8C3D73-33FE-4137-8C70-3CDAFF15907F}" type="slidenum">
              <a:rPr lang="en-US" smtClean="0"/>
              <a:pPr/>
              <a:t>‹#›</a:t>
            </a:fld>
            <a:endParaRPr lang="en-US"/>
          </a:p>
        </p:txBody>
      </p:sp>
    </p:spTree>
    <p:extLst>
      <p:ext uri="{BB962C8B-B14F-4D97-AF65-F5344CB8AC3E}">
        <p14:creationId xmlns="" xmlns:p14="http://schemas.microsoft.com/office/powerpoint/2010/main" val="1656035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20B63B-212C-465C-BC9E-64B30243691B}" type="datetimeFigureOut">
              <a:rPr lang="en-US" smtClean="0"/>
              <a:pPr/>
              <a:t>12/27/2016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8C3D73-33FE-4137-8C70-3CDAFF15907F}" type="slidenum">
              <a:rPr lang="en-US" smtClean="0"/>
              <a:pPr/>
              <a:t>‹#›</a:t>
            </a:fld>
            <a:endParaRPr lang="en-US"/>
          </a:p>
        </p:txBody>
      </p:sp>
    </p:spTree>
    <p:extLst>
      <p:ext uri="{BB962C8B-B14F-4D97-AF65-F5344CB8AC3E}">
        <p14:creationId xmlns="" xmlns:p14="http://schemas.microsoft.com/office/powerpoint/2010/main" val="2614781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20B63B-212C-465C-BC9E-64B30243691B}" type="datetimeFigureOut">
              <a:rPr lang="en-US" smtClean="0"/>
              <a:pPr/>
              <a:t>12/27/2016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8C3D73-33FE-4137-8C70-3CDAFF15907F}" type="slidenum">
              <a:rPr lang="en-US" smtClean="0"/>
              <a:pPr/>
              <a:t>‹#›</a:t>
            </a:fld>
            <a:endParaRPr lang="en-US"/>
          </a:p>
        </p:txBody>
      </p:sp>
    </p:spTree>
    <p:extLst>
      <p:ext uri="{BB962C8B-B14F-4D97-AF65-F5344CB8AC3E}">
        <p14:creationId xmlns="" xmlns:p14="http://schemas.microsoft.com/office/powerpoint/2010/main" val="42808223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20B63B-212C-465C-BC9E-64B30243691B}" type="datetimeFigureOut">
              <a:rPr lang="en-US" smtClean="0"/>
              <a:pPr/>
              <a:t>12/27/2016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8C3D73-33FE-4137-8C70-3CDAFF15907F}" type="slidenum">
              <a:rPr lang="en-US" smtClean="0"/>
              <a:pPr/>
              <a:t>‹#›</a:t>
            </a:fld>
            <a:endParaRPr lang="en-US"/>
          </a:p>
        </p:txBody>
      </p:sp>
    </p:spTree>
    <p:extLst>
      <p:ext uri="{BB962C8B-B14F-4D97-AF65-F5344CB8AC3E}">
        <p14:creationId xmlns="" xmlns:p14="http://schemas.microsoft.com/office/powerpoint/2010/main" val="37125489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notesSlide" Target="../notesSlides/notesSlide6.xml"/><Relationship Id="rId7" Type="http://schemas.microsoft.com/office/2007/relationships/hdphoto" Target="../media/hdphoto1.wdp"/><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4.png"/><Relationship Id="rId4"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12.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0.gif"/><Relationship Id="rId5" Type="http://schemas.openxmlformats.org/officeDocument/2006/relationships/image" Target="../media/image19.gif"/><Relationship Id="rId4" Type="http://schemas.openxmlformats.org/officeDocument/2006/relationships/image" Target="../media/image18.gi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8.gif"/></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84025" y="658790"/>
            <a:ext cx="4020070" cy="2000548"/>
          </a:xfrm>
          <a:prstGeom prst="rect">
            <a:avLst/>
          </a:prstGeom>
          <a:noFill/>
        </p:spPr>
        <p:txBody>
          <a:bodyPr wrap="square" rtlCol="0">
            <a:spAutoFit/>
          </a:bodyPr>
          <a:lstStyle/>
          <a:p>
            <a:r>
              <a:rPr lang="bn-BD" sz="12400" dirty="0">
                <a:solidFill>
                  <a:schemeClr val="tx1">
                    <a:lumMod val="75000"/>
                    <a:lumOff val="25000"/>
                  </a:schemeClr>
                </a:solidFill>
                <a:latin typeface="NikoshBAN" panose="02000000000000000000" pitchFamily="2" charset="0"/>
                <a:cs typeface="NikoshBAN" panose="02000000000000000000" pitchFamily="2" charset="0"/>
              </a:rPr>
              <a:t>স্বাগতম</a:t>
            </a:r>
            <a:endParaRPr lang="en-US" sz="12400" dirty="0">
              <a:solidFill>
                <a:schemeClr val="tx1">
                  <a:lumMod val="75000"/>
                  <a:lumOff val="25000"/>
                </a:schemeClr>
              </a:solidFill>
              <a:latin typeface="NikoshBAN" panose="02000000000000000000" pitchFamily="2" charset="0"/>
              <a:cs typeface="NikoshBAN" panose="02000000000000000000" pitchFamily="2" charset="0"/>
            </a:endParaRPr>
          </a:p>
        </p:txBody>
      </p:sp>
      <p:pic>
        <p:nvPicPr>
          <p:cNvPr id="3" name="Picture 2"/>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4904095" y="2325404"/>
            <a:ext cx="2456826" cy="2387565"/>
          </a:xfrm>
          <a:prstGeom prst="rect">
            <a:avLst/>
          </a:prstGeom>
        </p:spPr>
      </p:pic>
      <p:sp>
        <p:nvSpPr>
          <p:cNvPr id="6" name="Round Diagonal Corner Rectangle 5"/>
          <p:cNvSpPr/>
          <p:nvPr/>
        </p:nvSpPr>
        <p:spPr>
          <a:xfrm>
            <a:off x="0" y="0"/>
            <a:ext cx="9144000" cy="6858000"/>
          </a:xfrm>
          <a:prstGeom prst="round2Diag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noFill/>
            </a:endParaRPr>
          </a:p>
        </p:txBody>
      </p:sp>
      <p:grpSp>
        <p:nvGrpSpPr>
          <p:cNvPr id="7" name="Group 6"/>
          <p:cNvGrpSpPr/>
          <p:nvPr/>
        </p:nvGrpSpPr>
        <p:grpSpPr>
          <a:xfrm>
            <a:off x="0" y="0"/>
            <a:ext cx="9144000" cy="6858002"/>
            <a:chOff x="0" y="0"/>
            <a:chExt cx="9144000" cy="6858002"/>
          </a:xfrm>
        </p:grpSpPr>
        <p:sp>
          <p:nvSpPr>
            <p:cNvPr id="8" name="Half Frame 7"/>
            <p:cNvSpPr/>
            <p:nvPr/>
          </p:nvSpPr>
          <p:spPr>
            <a:xfrm>
              <a:off x="0" y="0"/>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Half Frame 8"/>
            <p:cNvSpPr/>
            <p:nvPr/>
          </p:nvSpPr>
          <p:spPr>
            <a:xfrm rot="10800000">
              <a:off x="7615003" y="5583838"/>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Half Frame 9"/>
            <p:cNvSpPr/>
            <p:nvPr/>
          </p:nvSpPr>
          <p:spPr>
            <a:xfrm rot="16200000">
              <a:off x="-127415" y="5456421"/>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Half Frame 10"/>
            <p:cNvSpPr/>
            <p:nvPr/>
          </p:nvSpPr>
          <p:spPr>
            <a:xfrm rot="5400000">
              <a:off x="7742419" y="127417"/>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 xmlns:p14="http://schemas.microsoft.com/office/powerpoint/2010/main" val="4127969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by="(-#ppt_w*2)" calcmode="lin" valueType="num">
                                      <p:cBhvr rctx="PPT">
                                        <p:cTn id="7" dur="250" autoRev="1" fill="hold">
                                          <p:stCondLst>
                                            <p:cond delay="0"/>
                                          </p:stCondLst>
                                        </p:cTn>
                                        <p:tgtEl>
                                          <p:spTgt spid="5"/>
                                        </p:tgtEl>
                                        <p:attrNameLst>
                                          <p:attrName>ppt_w</p:attrName>
                                        </p:attrNameLst>
                                      </p:cBhvr>
                                    </p:anim>
                                    <p:anim by="(#ppt_w*0.50)" calcmode="lin" valueType="num">
                                      <p:cBhvr>
                                        <p:cTn id="8" dur="250" decel="50000" autoRev="1" fill="hold">
                                          <p:stCondLst>
                                            <p:cond delay="0"/>
                                          </p:stCondLst>
                                        </p:cTn>
                                        <p:tgtEl>
                                          <p:spTgt spid="5"/>
                                        </p:tgtEl>
                                        <p:attrNameLst>
                                          <p:attrName>ppt_x</p:attrName>
                                        </p:attrNameLst>
                                      </p:cBhvr>
                                    </p:anim>
                                    <p:anim from="(-#ppt_h/2)" to="(#ppt_y)" calcmode="lin" valueType="num">
                                      <p:cBhvr>
                                        <p:cTn id="9" dur="500" fill="hold">
                                          <p:stCondLst>
                                            <p:cond delay="0"/>
                                          </p:stCondLst>
                                        </p:cTn>
                                        <p:tgtEl>
                                          <p:spTgt spid="5"/>
                                        </p:tgtEl>
                                        <p:attrNameLst>
                                          <p:attrName>ppt_y</p:attrName>
                                        </p:attrNameLst>
                                      </p:cBhvr>
                                    </p:anim>
                                    <p:animRot by="21600000">
                                      <p:cBhvr>
                                        <p:cTn id="10" dur="500"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hlinkClick r:id="" action="ppaction://ole?verb=0"/>
          </p:cNvPr>
          <p:cNvGraphicFramePr>
            <a:graphicFrameLocks noChangeAspect="1"/>
          </p:cNvGraphicFramePr>
          <p:nvPr>
            <p:extLst>
              <p:ext uri="{D42A27DB-BD31-4B8C-83A1-F6EECF244321}">
                <p14:modId xmlns="" xmlns:p14="http://schemas.microsoft.com/office/powerpoint/2010/main" val="2699890920"/>
              </p:ext>
            </p:extLst>
          </p:nvPr>
        </p:nvGraphicFramePr>
        <p:xfrm>
          <a:off x="6540604" y="3429000"/>
          <a:ext cx="1775742" cy="1498282"/>
        </p:xfrm>
        <a:graphic>
          <a:graphicData uri="http://schemas.openxmlformats.org/presentationml/2006/ole">
            <p:oleObj spid="_x0000_s6350" name="Packager Shell Object" showAsIcon="1" r:id="rId4" imgW="914400" imgH="771480" progId="Package">
              <p:embed/>
            </p:oleObj>
          </a:graphicData>
        </a:graphic>
      </p:graphicFrame>
      <p:sp>
        <p:nvSpPr>
          <p:cNvPr id="5" name="TextBox 4"/>
          <p:cNvSpPr txBox="1"/>
          <p:nvPr/>
        </p:nvSpPr>
        <p:spPr>
          <a:xfrm>
            <a:off x="904945" y="5751195"/>
            <a:ext cx="6096000" cy="584775"/>
          </a:xfrm>
          <a:prstGeom prst="rect">
            <a:avLst/>
          </a:prstGeom>
          <a:noFill/>
        </p:spPr>
        <p:txBody>
          <a:bodyPr wrap="square" rtlCol="0">
            <a:spAutoFit/>
          </a:bodyPr>
          <a:lstStyle/>
          <a:p>
            <a:r>
              <a:rPr lang="bn-BD" sz="3200" dirty="0" smtClean="0">
                <a:latin typeface="NikoshBAN" panose="02000000000000000000" pitchFamily="2" charset="0"/>
                <a:cs typeface="NikoshBAN" panose="02000000000000000000" pitchFamily="2" charset="0"/>
              </a:rPr>
              <a:t>বিমানের যাত্রীদের নিকট বিমান কী গতিশীল?</a:t>
            </a:r>
            <a:endParaRPr lang="en-US" sz="3200" dirty="0">
              <a:latin typeface="NikoshBAN" panose="02000000000000000000" pitchFamily="2" charset="0"/>
              <a:cs typeface="NikoshBAN" panose="02000000000000000000" pitchFamily="2" charset="0"/>
            </a:endParaRPr>
          </a:p>
        </p:txBody>
      </p:sp>
      <p:pic>
        <p:nvPicPr>
          <p:cNvPr id="7" name="Picture 6"/>
          <p:cNvPicPr>
            <a:picLocks noChangeAspect="1"/>
          </p:cNvPicPr>
          <p:nvPr/>
        </p:nvPicPr>
        <p:blipFill>
          <a:blip r:embed="rId5" cstate="print">
            <a:extLst>
              <a:ext uri="{BEBA8EAE-BF5A-486C-A8C5-ECC9F3942E4B}">
                <a14:imgProps xmlns="" xmlns:a14="http://schemas.microsoft.com/office/drawing/2010/main">
                  <a14:imgLayer r:embed="rId7">
                    <a14:imgEffect>
                      <a14:brightnessContrast bright="20000" contrast="40000"/>
                    </a14:imgEffect>
                  </a14:imgLayer>
                </a14:imgProps>
              </a:ext>
              <a:ext uri="{28A0092B-C50C-407E-A947-70E740481C1C}">
                <a14:useLocalDpi xmlns="" xmlns:a14="http://schemas.microsoft.com/office/drawing/2010/main" val="0"/>
              </a:ext>
            </a:extLst>
          </a:blip>
          <a:stretch>
            <a:fillRect/>
          </a:stretch>
        </p:blipFill>
        <p:spPr>
          <a:xfrm>
            <a:off x="0" y="487680"/>
            <a:ext cx="5521838" cy="4141379"/>
          </a:xfrm>
          <a:prstGeom prst="rect">
            <a:avLst/>
          </a:prstGeom>
        </p:spPr>
      </p:pic>
      <p:pic>
        <p:nvPicPr>
          <p:cNvPr id="10" name="Picture 9"/>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5712951" y="0"/>
            <a:ext cx="3431049" cy="2286964"/>
          </a:xfrm>
          <a:prstGeom prst="rect">
            <a:avLst/>
          </a:prstGeom>
        </p:spPr>
      </p:pic>
      <p:sp>
        <p:nvSpPr>
          <p:cNvPr id="6" name="Round Diagonal Corner Rectangle 5"/>
          <p:cNvSpPr/>
          <p:nvPr/>
        </p:nvSpPr>
        <p:spPr>
          <a:xfrm>
            <a:off x="0" y="0"/>
            <a:ext cx="9144000" cy="6858000"/>
          </a:xfrm>
          <a:prstGeom prst="round2Diag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noFill/>
            </a:endParaRPr>
          </a:p>
        </p:txBody>
      </p:sp>
    </p:spTree>
    <p:extLst>
      <p:ext uri="{BB962C8B-B14F-4D97-AF65-F5344CB8AC3E}">
        <p14:creationId xmlns="" xmlns:p14="http://schemas.microsoft.com/office/powerpoint/2010/main" val="689937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790700" y="467713"/>
            <a:ext cx="5932876" cy="1965960"/>
            <a:chOff x="1790700" y="467713"/>
            <a:chExt cx="5932876" cy="1965960"/>
          </a:xfrm>
        </p:grpSpPr>
        <p:sp>
          <p:nvSpPr>
            <p:cNvPr id="7" name="Flowchart: Punched Tape 6"/>
            <p:cNvSpPr/>
            <p:nvPr/>
          </p:nvSpPr>
          <p:spPr>
            <a:xfrm>
              <a:off x="1790700" y="467713"/>
              <a:ext cx="5562600" cy="1965960"/>
            </a:xfrm>
            <a:prstGeom prst="flowChartPunchedTap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357100" y="1217684"/>
              <a:ext cx="2449411" cy="646331"/>
            </a:xfrm>
            <a:prstGeom prst="rect">
              <a:avLst/>
            </a:prstGeom>
            <a:noFill/>
          </p:spPr>
          <p:txBody>
            <a:bodyPr wrap="square" rtlCol="0">
              <a:spAutoFit/>
            </a:bodyPr>
            <a:lstStyle/>
            <a:p>
              <a:r>
                <a:rPr lang="bn-BD" sz="3600" dirty="0">
                  <a:solidFill>
                    <a:srgbClr val="0070C0"/>
                  </a:solidFill>
                  <a:latin typeface="NikoshBAN" panose="02000000000000000000" pitchFamily="2" charset="0"/>
                  <a:cs typeface="NikoshBAN" panose="02000000000000000000" pitchFamily="2" charset="0"/>
                </a:rPr>
                <a:t>দলীয় কাজ</a:t>
              </a:r>
              <a:endParaRPr lang="en-US" sz="3600" dirty="0">
                <a:solidFill>
                  <a:srgbClr val="0070C0"/>
                </a:solidFill>
                <a:latin typeface="NikoshBAN" panose="02000000000000000000" pitchFamily="2" charset="0"/>
                <a:cs typeface="NikoshBAN" panose="02000000000000000000" pitchFamily="2" charset="0"/>
              </a:endParaRPr>
            </a:p>
          </p:txBody>
        </p:sp>
        <p:sp>
          <p:nvSpPr>
            <p:cNvPr id="3" name="TextBox 2"/>
            <p:cNvSpPr txBox="1"/>
            <p:nvPr/>
          </p:nvSpPr>
          <p:spPr>
            <a:xfrm>
              <a:off x="5274165" y="1217684"/>
              <a:ext cx="2449411" cy="523220"/>
            </a:xfrm>
            <a:prstGeom prst="rect">
              <a:avLst/>
            </a:prstGeom>
            <a:noFill/>
          </p:spPr>
          <p:txBody>
            <a:bodyPr wrap="square" rtlCol="0">
              <a:spAutoFit/>
            </a:bodyPr>
            <a:lstStyle/>
            <a:p>
              <a:r>
                <a:rPr lang="bn-BD" sz="2800" dirty="0">
                  <a:solidFill>
                    <a:srgbClr val="0070C0"/>
                  </a:solidFill>
                  <a:latin typeface="NikoshBAN" panose="02000000000000000000" pitchFamily="2" charset="0"/>
                  <a:cs typeface="NikoshBAN" panose="02000000000000000000" pitchFamily="2" charset="0"/>
                </a:rPr>
                <a:t>সময়ঃ ১০ মিনিট </a:t>
              </a:r>
              <a:endParaRPr lang="en-US" sz="2800" dirty="0">
                <a:solidFill>
                  <a:srgbClr val="0070C0"/>
                </a:solidFill>
                <a:latin typeface="NikoshBAN" panose="02000000000000000000" pitchFamily="2" charset="0"/>
                <a:cs typeface="NikoshBAN" panose="02000000000000000000" pitchFamily="2" charset="0"/>
              </a:endParaRPr>
            </a:p>
          </p:txBody>
        </p:sp>
      </p:grpSp>
      <p:sp>
        <p:nvSpPr>
          <p:cNvPr id="4" name="TextBox 3"/>
          <p:cNvSpPr txBox="1"/>
          <p:nvPr/>
        </p:nvSpPr>
        <p:spPr>
          <a:xfrm>
            <a:off x="234511" y="5015010"/>
            <a:ext cx="8244471" cy="584775"/>
          </a:xfrm>
          <a:prstGeom prst="rect">
            <a:avLst/>
          </a:prstGeom>
          <a:noFill/>
        </p:spPr>
        <p:txBody>
          <a:bodyPr wrap="square" rtlCol="0">
            <a:spAutoFit/>
          </a:bodyPr>
          <a:lstStyle/>
          <a:p>
            <a:r>
              <a:rPr lang="bn-BD" sz="3200" dirty="0" smtClean="0">
                <a:solidFill>
                  <a:srgbClr val="0070C0"/>
                </a:solidFill>
                <a:latin typeface="NikoshBAN" panose="02000000000000000000" pitchFamily="2" charset="0"/>
                <a:cs typeface="NikoshBAN" panose="02000000000000000000" pitchFamily="2" charset="0"/>
              </a:rPr>
              <a:t>স্থিতি ও গতি ধারণার ভিত্তিতে বিমান দুটির ঘটনা ব্যাখ্যা কর।</a:t>
            </a:r>
            <a:endParaRPr lang="en-US" sz="3200" dirty="0">
              <a:solidFill>
                <a:srgbClr val="0070C0"/>
              </a:solidFill>
              <a:latin typeface="NikoshBAN" panose="02000000000000000000" pitchFamily="2" charset="0"/>
              <a:cs typeface="NikoshBAN" panose="02000000000000000000" pitchFamily="2" charset="0"/>
            </a:endParaRPr>
          </a:p>
        </p:txBody>
      </p:sp>
      <p:graphicFrame>
        <p:nvGraphicFramePr>
          <p:cNvPr id="6" name="Object 5">
            <a:hlinkClick r:id="" action="ppaction://ole?verb=0"/>
          </p:cNvPr>
          <p:cNvGraphicFramePr>
            <a:graphicFrameLocks noChangeAspect="1"/>
          </p:cNvGraphicFramePr>
          <p:nvPr>
            <p:extLst>
              <p:ext uri="{D42A27DB-BD31-4B8C-83A1-F6EECF244321}">
                <p14:modId xmlns="" xmlns:p14="http://schemas.microsoft.com/office/powerpoint/2010/main" val="2568793324"/>
              </p:ext>
            </p:extLst>
          </p:nvPr>
        </p:nvGraphicFramePr>
        <p:xfrm>
          <a:off x="3154676" y="2773712"/>
          <a:ext cx="1981203" cy="1671640"/>
        </p:xfrm>
        <a:graphic>
          <a:graphicData uri="http://schemas.openxmlformats.org/presentationml/2006/ole">
            <p:oleObj spid="_x0000_s7216" name="Packager Shell Object" showAsIcon="1" r:id="rId4" imgW="914400" imgH="771480" progId="Package">
              <p:embed/>
            </p:oleObj>
          </a:graphicData>
        </a:graphic>
      </p:graphicFrame>
      <p:sp>
        <p:nvSpPr>
          <p:cNvPr id="9" name="Round Diagonal Corner Rectangle 8"/>
          <p:cNvSpPr/>
          <p:nvPr/>
        </p:nvSpPr>
        <p:spPr>
          <a:xfrm>
            <a:off x="0" y="0"/>
            <a:ext cx="9144000" cy="6858000"/>
          </a:xfrm>
          <a:prstGeom prst="round2Diag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noFill/>
            </a:endParaRPr>
          </a:p>
        </p:txBody>
      </p:sp>
      <p:grpSp>
        <p:nvGrpSpPr>
          <p:cNvPr id="10" name="Group 9"/>
          <p:cNvGrpSpPr/>
          <p:nvPr/>
        </p:nvGrpSpPr>
        <p:grpSpPr>
          <a:xfrm>
            <a:off x="0" y="0"/>
            <a:ext cx="9144000" cy="6858002"/>
            <a:chOff x="0" y="0"/>
            <a:chExt cx="9144000" cy="6858002"/>
          </a:xfrm>
        </p:grpSpPr>
        <p:sp>
          <p:nvSpPr>
            <p:cNvPr id="11" name="Half Frame 10"/>
            <p:cNvSpPr/>
            <p:nvPr/>
          </p:nvSpPr>
          <p:spPr>
            <a:xfrm>
              <a:off x="0" y="0"/>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Half Frame 11"/>
            <p:cNvSpPr/>
            <p:nvPr/>
          </p:nvSpPr>
          <p:spPr>
            <a:xfrm rot="10800000">
              <a:off x="7615003" y="5583838"/>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Half Frame 12"/>
            <p:cNvSpPr/>
            <p:nvPr/>
          </p:nvSpPr>
          <p:spPr>
            <a:xfrm rot="16200000">
              <a:off x="-127415" y="5456421"/>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Half Frame 13"/>
            <p:cNvSpPr/>
            <p:nvPr/>
          </p:nvSpPr>
          <p:spPr>
            <a:xfrm rot="5400000">
              <a:off x="7742419" y="127417"/>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 xmlns:p14="http://schemas.microsoft.com/office/powerpoint/2010/main" val="3031586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396239" y="461010"/>
            <a:ext cx="1952625" cy="1638300"/>
          </a:xfrm>
          <a:prstGeom prst="rect">
            <a:avLst/>
          </a:prstGeom>
        </p:spPr>
      </p:pic>
      <p:pic>
        <p:nvPicPr>
          <p:cNvPr id="3" name="Picture 2"/>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2726001" y="461011"/>
            <a:ext cx="2100263" cy="1513250"/>
          </a:xfrm>
          <a:prstGeom prst="rect">
            <a:avLst/>
          </a:prstGeom>
        </p:spPr>
      </p:pic>
      <p:pic>
        <p:nvPicPr>
          <p:cNvPr id="5" name="Picture 4"/>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0" y="3292313"/>
            <a:ext cx="3469470" cy="2288449"/>
          </a:xfrm>
          <a:prstGeom prst="rect">
            <a:avLst/>
          </a:prstGeom>
        </p:spPr>
      </p:pic>
      <p:pic>
        <p:nvPicPr>
          <p:cNvPr id="6" name="Picture 5"/>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5416104" y="3523162"/>
            <a:ext cx="2333691" cy="1888807"/>
          </a:xfrm>
          <a:prstGeom prst="rect">
            <a:avLst/>
          </a:prstGeom>
        </p:spPr>
      </p:pic>
      <p:sp>
        <p:nvSpPr>
          <p:cNvPr id="8" name="Oval 7"/>
          <p:cNvSpPr/>
          <p:nvPr/>
        </p:nvSpPr>
        <p:spPr>
          <a:xfrm>
            <a:off x="5812344" y="804931"/>
            <a:ext cx="1118616" cy="9504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31520" y="2286000"/>
            <a:ext cx="1617344" cy="523220"/>
          </a:xfrm>
          <a:prstGeom prst="rect">
            <a:avLst/>
          </a:prstGeom>
          <a:noFill/>
        </p:spPr>
        <p:txBody>
          <a:bodyPr wrap="square" rtlCol="0">
            <a:spAutoFit/>
          </a:bodyPr>
          <a:lstStyle/>
          <a:p>
            <a:r>
              <a:rPr lang="bn-BD" sz="2800" dirty="0" smtClean="0">
                <a:latin typeface="NikoshBAN" panose="02000000000000000000" pitchFamily="2" charset="0"/>
                <a:cs typeface="NikoshBAN" panose="02000000000000000000" pitchFamily="2" charset="0"/>
              </a:rPr>
              <a:t>রৈখিক গতি</a:t>
            </a:r>
            <a:endParaRPr lang="en-US" sz="2800" dirty="0">
              <a:latin typeface="NikoshBAN" panose="02000000000000000000" pitchFamily="2" charset="0"/>
              <a:cs typeface="NikoshBAN" panose="02000000000000000000" pitchFamily="2" charset="0"/>
            </a:endParaRPr>
          </a:p>
        </p:txBody>
      </p:sp>
      <p:sp>
        <p:nvSpPr>
          <p:cNvPr id="10" name="TextBox 9"/>
          <p:cNvSpPr txBox="1"/>
          <p:nvPr/>
        </p:nvSpPr>
        <p:spPr>
          <a:xfrm>
            <a:off x="3208919" y="2225071"/>
            <a:ext cx="1617344" cy="523220"/>
          </a:xfrm>
          <a:prstGeom prst="rect">
            <a:avLst/>
          </a:prstGeom>
          <a:noFill/>
        </p:spPr>
        <p:txBody>
          <a:bodyPr wrap="square" rtlCol="0">
            <a:spAutoFit/>
          </a:bodyPr>
          <a:lstStyle/>
          <a:p>
            <a:r>
              <a:rPr lang="bn-BD" sz="2800" dirty="0" smtClean="0">
                <a:latin typeface="NikoshBAN" panose="02000000000000000000" pitchFamily="2" charset="0"/>
                <a:cs typeface="NikoshBAN" panose="02000000000000000000" pitchFamily="2" charset="0"/>
              </a:rPr>
              <a:t>ঘূর্ণন গতি</a:t>
            </a:r>
            <a:endParaRPr lang="en-US" sz="2800" dirty="0">
              <a:latin typeface="NikoshBAN" panose="02000000000000000000" pitchFamily="2" charset="0"/>
              <a:cs typeface="NikoshBAN" panose="02000000000000000000" pitchFamily="2" charset="0"/>
            </a:endParaRPr>
          </a:p>
        </p:txBody>
      </p:sp>
      <p:sp>
        <p:nvSpPr>
          <p:cNvPr id="11" name="TextBox 10"/>
          <p:cNvSpPr txBox="1"/>
          <p:nvPr/>
        </p:nvSpPr>
        <p:spPr>
          <a:xfrm>
            <a:off x="5774277" y="2255520"/>
            <a:ext cx="1617344" cy="523220"/>
          </a:xfrm>
          <a:prstGeom prst="rect">
            <a:avLst/>
          </a:prstGeom>
          <a:noFill/>
        </p:spPr>
        <p:txBody>
          <a:bodyPr wrap="square" rtlCol="0">
            <a:spAutoFit/>
          </a:bodyPr>
          <a:lstStyle/>
          <a:p>
            <a:r>
              <a:rPr lang="bn-BD" sz="2800" dirty="0" smtClean="0">
                <a:latin typeface="NikoshBAN" panose="02000000000000000000" pitchFamily="2" charset="0"/>
                <a:cs typeface="NikoshBAN" panose="02000000000000000000" pitchFamily="2" charset="0"/>
              </a:rPr>
              <a:t>চলন গতি</a:t>
            </a:r>
            <a:endParaRPr lang="en-US" sz="2800" dirty="0">
              <a:latin typeface="NikoshBAN" panose="02000000000000000000" pitchFamily="2" charset="0"/>
              <a:cs typeface="NikoshBAN" panose="02000000000000000000" pitchFamily="2" charset="0"/>
            </a:endParaRPr>
          </a:p>
        </p:txBody>
      </p:sp>
      <p:sp>
        <p:nvSpPr>
          <p:cNvPr id="12" name="TextBox 11"/>
          <p:cNvSpPr txBox="1"/>
          <p:nvPr/>
        </p:nvSpPr>
        <p:spPr>
          <a:xfrm>
            <a:off x="926063" y="5439407"/>
            <a:ext cx="1617344" cy="523220"/>
          </a:xfrm>
          <a:prstGeom prst="rect">
            <a:avLst/>
          </a:prstGeom>
          <a:noFill/>
        </p:spPr>
        <p:txBody>
          <a:bodyPr wrap="square" rtlCol="0">
            <a:spAutoFit/>
          </a:bodyPr>
          <a:lstStyle/>
          <a:p>
            <a:r>
              <a:rPr lang="bn-BD" sz="2800" dirty="0" smtClean="0">
                <a:latin typeface="NikoshBAN" panose="02000000000000000000" pitchFamily="2" charset="0"/>
                <a:cs typeface="NikoshBAN" panose="02000000000000000000" pitchFamily="2" charset="0"/>
              </a:rPr>
              <a:t>পর্যাবৃত্ত গতি</a:t>
            </a:r>
            <a:endParaRPr lang="en-US" sz="2800" dirty="0">
              <a:latin typeface="NikoshBAN" panose="02000000000000000000" pitchFamily="2" charset="0"/>
              <a:cs typeface="NikoshBAN" panose="02000000000000000000" pitchFamily="2" charset="0"/>
            </a:endParaRPr>
          </a:p>
        </p:txBody>
      </p:sp>
      <p:sp>
        <p:nvSpPr>
          <p:cNvPr id="13" name="TextBox 12"/>
          <p:cNvSpPr txBox="1"/>
          <p:nvPr/>
        </p:nvSpPr>
        <p:spPr>
          <a:xfrm>
            <a:off x="5957124" y="5580762"/>
            <a:ext cx="1617344" cy="523220"/>
          </a:xfrm>
          <a:prstGeom prst="rect">
            <a:avLst/>
          </a:prstGeom>
          <a:noFill/>
        </p:spPr>
        <p:txBody>
          <a:bodyPr wrap="square" rtlCol="0">
            <a:spAutoFit/>
          </a:bodyPr>
          <a:lstStyle/>
          <a:p>
            <a:r>
              <a:rPr lang="bn-BD" sz="2800" dirty="0" smtClean="0">
                <a:latin typeface="NikoshBAN" panose="02000000000000000000" pitchFamily="2" charset="0"/>
                <a:cs typeface="NikoshBAN" panose="02000000000000000000" pitchFamily="2" charset="0"/>
              </a:rPr>
              <a:t>স্পন্দন গতি</a:t>
            </a:r>
            <a:endParaRPr lang="en-US" sz="2800" dirty="0">
              <a:latin typeface="NikoshBAN" panose="02000000000000000000" pitchFamily="2" charset="0"/>
              <a:cs typeface="NikoshBAN" panose="02000000000000000000" pitchFamily="2" charset="0"/>
            </a:endParaRPr>
          </a:p>
        </p:txBody>
      </p:sp>
      <p:sp>
        <p:nvSpPr>
          <p:cNvPr id="14" name="Round Diagonal Corner Rectangle 13"/>
          <p:cNvSpPr/>
          <p:nvPr/>
        </p:nvSpPr>
        <p:spPr>
          <a:xfrm>
            <a:off x="0" y="0"/>
            <a:ext cx="9144000" cy="6858000"/>
          </a:xfrm>
          <a:prstGeom prst="round2Diag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noFill/>
            </a:endParaRPr>
          </a:p>
        </p:txBody>
      </p:sp>
      <p:grpSp>
        <p:nvGrpSpPr>
          <p:cNvPr id="15" name="Group 14"/>
          <p:cNvGrpSpPr/>
          <p:nvPr/>
        </p:nvGrpSpPr>
        <p:grpSpPr>
          <a:xfrm>
            <a:off x="0" y="0"/>
            <a:ext cx="9144000" cy="6858002"/>
            <a:chOff x="0" y="0"/>
            <a:chExt cx="9144000" cy="6858002"/>
          </a:xfrm>
        </p:grpSpPr>
        <p:sp>
          <p:nvSpPr>
            <p:cNvPr id="16" name="Half Frame 15"/>
            <p:cNvSpPr/>
            <p:nvPr/>
          </p:nvSpPr>
          <p:spPr>
            <a:xfrm>
              <a:off x="0" y="0"/>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Half Frame 16"/>
            <p:cNvSpPr/>
            <p:nvPr/>
          </p:nvSpPr>
          <p:spPr>
            <a:xfrm rot="10800000">
              <a:off x="7615003" y="5583838"/>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Half Frame 17"/>
            <p:cNvSpPr/>
            <p:nvPr/>
          </p:nvSpPr>
          <p:spPr>
            <a:xfrm rot="16200000">
              <a:off x="-127415" y="5456421"/>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Half Frame 18"/>
            <p:cNvSpPr/>
            <p:nvPr/>
          </p:nvSpPr>
          <p:spPr>
            <a:xfrm rot="5400000">
              <a:off x="7742419" y="127417"/>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 xmlns:p14="http://schemas.microsoft.com/office/powerpoint/2010/main" val="3329164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63" presetClass="path" presetSubtype="0" repeatCount="indefinite" accel="50000" decel="50000" autoRev="1" fill="hold" grpId="1" nodeType="clickEffect">
                                  <p:stCondLst>
                                    <p:cond delay="0"/>
                                  </p:stCondLst>
                                  <p:childTnLst>
                                    <p:animMotion origin="layout" path="M -0.03125 0.0007 L 0.25 -4.07407E-6 " pathEditMode="relative" rAng="0" ptsTypes="AA">
                                      <p:cBhvr>
                                        <p:cTn id="18" dur="2000" fill="hold"/>
                                        <p:tgtEl>
                                          <p:spTgt spid="8"/>
                                        </p:tgtEl>
                                        <p:attrNameLst>
                                          <p:attrName>ppt_x</p:attrName>
                                          <p:attrName>ppt_y</p:attrName>
                                        </p:attrNameLst>
                                      </p:cBhvr>
                                      <p:rCtr x="14063" y="-46"/>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p:bldP spid="10" grpId="0"/>
      <p:bldP spid="11" grpId="0"/>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9653" y="3580874"/>
            <a:ext cx="6949440" cy="646331"/>
          </a:xfrm>
          <a:prstGeom prst="rect">
            <a:avLst/>
          </a:prstGeom>
          <a:noFill/>
        </p:spPr>
        <p:txBody>
          <a:bodyPr wrap="square" rtlCol="0">
            <a:spAutoFit/>
          </a:bodyPr>
          <a:lstStyle/>
          <a:p>
            <a:r>
              <a:rPr lang="bn-BD" sz="3600" dirty="0" smtClean="0">
                <a:solidFill>
                  <a:srgbClr val="0070C0"/>
                </a:solidFill>
                <a:latin typeface="NikoshBAN" panose="02000000000000000000" pitchFamily="2" charset="0"/>
                <a:cs typeface="NikoshBAN" panose="02000000000000000000" pitchFamily="2" charset="0"/>
              </a:rPr>
              <a:t>পর্যাবৃত্ত গতি ও স্পন্দন গতির ৩ টি বৈশিষ্ট্য লেখ।</a:t>
            </a:r>
            <a:endParaRPr lang="en-US" sz="3600" dirty="0">
              <a:solidFill>
                <a:srgbClr val="0070C0"/>
              </a:solidFill>
              <a:latin typeface="NikoshBAN" panose="02000000000000000000" pitchFamily="2" charset="0"/>
              <a:cs typeface="NikoshBAN" panose="02000000000000000000" pitchFamily="2" charset="0"/>
            </a:endParaRPr>
          </a:p>
        </p:txBody>
      </p:sp>
      <p:grpSp>
        <p:nvGrpSpPr>
          <p:cNvPr id="6" name="Group 5"/>
          <p:cNvGrpSpPr/>
          <p:nvPr/>
        </p:nvGrpSpPr>
        <p:grpSpPr>
          <a:xfrm>
            <a:off x="1190522" y="893145"/>
            <a:ext cx="6812280" cy="1539240"/>
            <a:chOff x="1844040" y="816945"/>
            <a:chExt cx="6812280" cy="1539240"/>
          </a:xfrm>
        </p:grpSpPr>
        <p:sp>
          <p:nvSpPr>
            <p:cNvPr id="5" name="Rounded Rectangle 4"/>
            <p:cNvSpPr/>
            <p:nvPr/>
          </p:nvSpPr>
          <p:spPr>
            <a:xfrm>
              <a:off x="1844040" y="816945"/>
              <a:ext cx="6812280" cy="153924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 name="TextBox 2"/>
            <p:cNvSpPr txBox="1"/>
            <p:nvPr/>
          </p:nvSpPr>
          <p:spPr>
            <a:xfrm>
              <a:off x="2614278" y="1309566"/>
              <a:ext cx="3068440" cy="707886"/>
            </a:xfrm>
            <a:prstGeom prst="rect">
              <a:avLst/>
            </a:prstGeom>
            <a:noFill/>
          </p:spPr>
          <p:txBody>
            <a:bodyPr wrap="square" rtlCol="0">
              <a:spAutoFit/>
            </a:bodyPr>
            <a:lstStyle/>
            <a:p>
              <a:r>
                <a:rPr lang="bn-BD" sz="4000" dirty="0">
                  <a:solidFill>
                    <a:schemeClr val="bg1"/>
                  </a:solidFill>
                  <a:latin typeface="NikoshBAN" panose="02000000000000000000" pitchFamily="2" charset="0"/>
                  <a:cs typeface="NikoshBAN" panose="02000000000000000000" pitchFamily="2" charset="0"/>
                </a:rPr>
                <a:t>জোড়ায় কাজ</a:t>
              </a:r>
              <a:endParaRPr lang="en-US" sz="4000" dirty="0">
                <a:solidFill>
                  <a:schemeClr val="bg1"/>
                </a:solidFill>
                <a:latin typeface="NikoshBAN" panose="02000000000000000000" pitchFamily="2" charset="0"/>
                <a:cs typeface="NikoshBAN" panose="02000000000000000000" pitchFamily="2" charset="0"/>
              </a:endParaRPr>
            </a:p>
          </p:txBody>
        </p:sp>
        <p:sp>
          <p:nvSpPr>
            <p:cNvPr id="4" name="TextBox 3"/>
            <p:cNvSpPr txBox="1"/>
            <p:nvPr/>
          </p:nvSpPr>
          <p:spPr>
            <a:xfrm>
              <a:off x="6017920" y="1355733"/>
              <a:ext cx="2449411" cy="584775"/>
            </a:xfrm>
            <a:prstGeom prst="rect">
              <a:avLst/>
            </a:prstGeom>
            <a:noFill/>
          </p:spPr>
          <p:txBody>
            <a:bodyPr wrap="square" rtlCol="0">
              <a:spAutoFit/>
            </a:bodyPr>
            <a:lstStyle/>
            <a:p>
              <a:r>
                <a:rPr lang="bn-BD" sz="3200" dirty="0">
                  <a:solidFill>
                    <a:schemeClr val="bg1"/>
                  </a:solidFill>
                  <a:latin typeface="NikoshBAN" panose="02000000000000000000" pitchFamily="2" charset="0"/>
                  <a:cs typeface="NikoshBAN" panose="02000000000000000000" pitchFamily="2" charset="0"/>
                </a:rPr>
                <a:t>সময়ঃ ০৮ মিনিট </a:t>
              </a:r>
              <a:endParaRPr lang="en-US" sz="3200" dirty="0">
                <a:solidFill>
                  <a:schemeClr val="bg1"/>
                </a:solidFill>
                <a:latin typeface="NikoshBAN" panose="02000000000000000000" pitchFamily="2" charset="0"/>
                <a:cs typeface="NikoshBAN" panose="02000000000000000000" pitchFamily="2" charset="0"/>
              </a:endParaRPr>
            </a:p>
          </p:txBody>
        </p:sp>
      </p:grpSp>
      <p:sp>
        <p:nvSpPr>
          <p:cNvPr id="7" name="Round Diagonal Corner Rectangle 6"/>
          <p:cNvSpPr/>
          <p:nvPr/>
        </p:nvSpPr>
        <p:spPr>
          <a:xfrm>
            <a:off x="0" y="0"/>
            <a:ext cx="9144000" cy="6858000"/>
          </a:xfrm>
          <a:prstGeom prst="round2Diag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noFill/>
            </a:endParaRPr>
          </a:p>
        </p:txBody>
      </p:sp>
      <p:grpSp>
        <p:nvGrpSpPr>
          <p:cNvPr id="8" name="Group 7"/>
          <p:cNvGrpSpPr/>
          <p:nvPr/>
        </p:nvGrpSpPr>
        <p:grpSpPr>
          <a:xfrm>
            <a:off x="0" y="0"/>
            <a:ext cx="9144000" cy="6858002"/>
            <a:chOff x="0" y="0"/>
            <a:chExt cx="9144000" cy="6858002"/>
          </a:xfrm>
        </p:grpSpPr>
        <p:sp>
          <p:nvSpPr>
            <p:cNvPr id="9" name="Half Frame 8"/>
            <p:cNvSpPr/>
            <p:nvPr/>
          </p:nvSpPr>
          <p:spPr>
            <a:xfrm>
              <a:off x="0" y="0"/>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Half Frame 9"/>
            <p:cNvSpPr/>
            <p:nvPr/>
          </p:nvSpPr>
          <p:spPr>
            <a:xfrm rot="10800000">
              <a:off x="7615003" y="5583838"/>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Half Frame 10"/>
            <p:cNvSpPr/>
            <p:nvPr/>
          </p:nvSpPr>
          <p:spPr>
            <a:xfrm rot="16200000">
              <a:off x="-127415" y="5456421"/>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Half Frame 11"/>
            <p:cNvSpPr/>
            <p:nvPr/>
          </p:nvSpPr>
          <p:spPr>
            <a:xfrm rot="5400000">
              <a:off x="7742419" y="127417"/>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 xmlns:p14="http://schemas.microsoft.com/office/powerpoint/2010/main" val="4210290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23160" y="3315484"/>
            <a:ext cx="4617720" cy="553998"/>
          </a:xfrm>
          <a:prstGeom prst="rect">
            <a:avLst/>
          </a:prstGeom>
          <a:noFill/>
        </p:spPr>
        <p:txBody>
          <a:bodyPr wrap="square" rtlCol="0">
            <a:spAutoFit/>
          </a:bodyPr>
          <a:lstStyle/>
          <a:p>
            <a:r>
              <a:rPr lang="bn-BD" sz="3000" dirty="0" smtClean="0">
                <a:solidFill>
                  <a:srgbClr val="7030A0"/>
                </a:solidFill>
                <a:latin typeface="NikoshBAN" panose="02000000000000000000" pitchFamily="2" charset="0"/>
                <a:cs typeface="NikoshBAN" panose="02000000000000000000" pitchFamily="2" charset="0"/>
              </a:rPr>
              <a:t>চলন গতির ৩ টি উদাহরণ দাও ।</a:t>
            </a:r>
            <a:endParaRPr lang="en-US" sz="3000" dirty="0">
              <a:solidFill>
                <a:srgbClr val="7030A0"/>
              </a:solidFill>
              <a:latin typeface="NikoshBAN" panose="02000000000000000000" pitchFamily="2" charset="0"/>
              <a:cs typeface="NikoshBAN" panose="02000000000000000000" pitchFamily="2" charset="0"/>
            </a:endParaRPr>
          </a:p>
        </p:txBody>
      </p:sp>
      <p:sp>
        <p:nvSpPr>
          <p:cNvPr id="2" name="Rounded Rectangle 1"/>
          <p:cNvSpPr/>
          <p:nvPr/>
        </p:nvSpPr>
        <p:spPr>
          <a:xfrm>
            <a:off x="1623060" y="1173480"/>
            <a:ext cx="4998720" cy="135636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bn-BD" sz="4000" dirty="0" smtClean="0">
                <a:latin typeface="NikoshBAN" panose="02000000000000000000" pitchFamily="2" charset="0"/>
                <a:cs typeface="NikoshBAN" panose="02000000000000000000" pitchFamily="2" charset="0"/>
              </a:rPr>
              <a:t>একক কাজ </a:t>
            </a:r>
            <a:endParaRPr lang="en-US" dirty="0">
              <a:latin typeface="NikoshBAN" panose="02000000000000000000" pitchFamily="2" charset="0"/>
              <a:cs typeface="NikoshBAN" panose="02000000000000000000" pitchFamily="2" charset="0"/>
            </a:endParaRPr>
          </a:p>
        </p:txBody>
      </p:sp>
      <p:grpSp>
        <p:nvGrpSpPr>
          <p:cNvPr id="4" name="Group 3"/>
          <p:cNvGrpSpPr/>
          <p:nvPr/>
        </p:nvGrpSpPr>
        <p:grpSpPr>
          <a:xfrm>
            <a:off x="0" y="0"/>
            <a:ext cx="9144000" cy="6858002"/>
            <a:chOff x="0" y="0"/>
            <a:chExt cx="9144000" cy="6858002"/>
          </a:xfrm>
        </p:grpSpPr>
        <p:sp>
          <p:nvSpPr>
            <p:cNvPr id="6" name="Half Frame 5"/>
            <p:cNvSpPr/>
            <p:nvPr/>
          </p:nvSpPr>
          <p:spPr>
            <a:xfrm>
              <a:off x="0" y="0"/>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Half Frame 6"/>
            <p:cNvSpPr/>
            <p:nvPr/>
          </p:nvSpPr>
          <p:spPr>
            <a:xfrm rot="10800000">
              <a:off x="7615003" y="5583838"/>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Half Frame 7"/>
            <p:cNvSpPr/>
            <p:nvPr/>
          </p:nvSpPr>
          <p:spPr>
            <a:xfrm rot="16200000">
              <a:off x="-127415" y="5456421"/>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Half Frame 8"/>
            <p:cNvSpPr/>
            <p:nvPr/>
          </p:nvSpPr>
          <p:spPr>
            <a:xfrm rot="5400000">
              <a:off x="7742419" y="127417"/>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 xmlns:p14="http://schemas.microsoft.com/office/powerpoint/2010/main" val="960684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1397932" y="2644925"/>
            <a:ext cx="7418086" cy="1938992"/>
          </a:xfrm>
          <a:prstGeom prst="rect">
            <a:avLst/>
          </a:prstGeom>
          <a:noFill/>
        </p:spPr>
        <p:txBody>
          <a:bodyPr wrap="square" rtlCol="0">
            <a:spAutoFit/>
          </a:bodyPr>
          <a:lstStyle/>
          <a:p>
            <a:pPr marL="557213" indent="-557213">
              <a:buFont typeface="+mj-lt"/>
              <a:buAutoNum type="arabicPeriod"/>
            </a:pPr>
            <a:r>
              <a:rPr lang="bn-BD" sz="3000" dirty="0" smtClean="0">
                <a:solidFill>
                  <a:srgbClr val="7030A0"/>
                </a:solidFill>
                <a:latin typeface="NikoshBAN" panose="02000000000000000000" pitchFamily="2" charset="0"/>
                <a:cs typeface="NikoshBAN" panose="02000000000000000000" pitchFamily="2" charset="0"/>
              </a:rPr>
              <a:t>প্রসংগ কাঠামো বলতে কী বোঝায়?</a:t>
            </a:r>
            <a:endParaRPr lang="bn-BD" sz="3000" dirty="0">
              <a:solidFill>
                <a:srgbClr val="7030A0"/>
              </a:solidFill>
              <a:latin typeface="NikoshBAN" panose="02000000000000000000" pitchFamily="2" charset="0"/>
              <a:cs typeface="NikoshBAN" panose="02000000000000000000" pitchFamily="2" charset="0"/>
            </a:endParaRPr>
          </a:p>
          <a:p>
            <a:pPr marL="557213" indent="-557213">
              <a:buFont typeface="+mj-lt"/>
              <a:buAutoNum type="arabicPeriod"/>
            </a:pPr>
            <a:r>
              <a:rPr lang="bn-BD" sz="3000" dirty="0" smtClean="0">
                <a:solidFill>
                  <a:srgbClr val="7030A0"/>
                </a:solidFill>
                <a:latin typeface="NikoshBAN" panose="02000000000000000000" pitchFamily="2" charset="0"/>
                <a:cs typeface="NikoshBAN" panose="02000000000000000000" pitchFamily="2" charset="0"/>
              </a:rPr>
              <a:t>পরম স্থিতি বলতে কী বোঝায়? </a:t>
            </a:r>
            <a:endParaRPr lang="bn-BD" sz="3000" dirty="0">
              <a:solidFill>
                <a:srgbClr val="7030A0"/>
              </a:solidFill>
              <a:latin typeface="NikoshBAN" panose="02000000000000000000" pitchFamily="2" charset="0"/>
              <a:cs typeface="NikoshBAN" panose="02000000000000000000" pitchFamily="2" charset="0"/>
            </a:endParaRPr>
          </a:p>
          <a:p>
            <a:pPr marL="557213" indent="-557213">
              <a:buFont typeface="+mj-lt"/>
              <a:buAutoNum type="arabicPeriod"/>
            </a:pPr>
            <a:r>
              <a:rPr lang="bn-BD" sz="3000" dirty="0" smtClean="0">
                <a:solidFill>
                  <a:srgbClr val="7030A0"/>
                </a:solidFill>
                <a:latin typeface="NikoshBAN" panose="02000000000000000000" pitchFamily="2" charset="0"/>
                <a:cs typeface="NikoshBAN" panose="02000000000000000000" pitchFamily="2" charset="0"/>
              </a:rPr>
              <a:t>ইঞ্জিনের পিস্টনের গতি কোন ধরণের গতি?</a:t>
            </a:r>
            <a:endParaRPr lang="bn-BD" sz="3000" dirty="0">
              <a:solidFill>
                <a:srgbClr val="7030A0"/>
              </a:solidFill>
              <a:latin typeface="NikoshBAN" panose="02000000000000000000" pitchFamily="2" charset="0"/>
              <a:cs typeface="NikoshBAN" panose="02000000000000000000" pitchFamily="2" charset="0"/>
            </a:endParaRPr>
          </a:p>
          <a:p>
            <a:pPr marL="557213" indent="-557213">
              <a:buFont typeface="+mj-lt"/>
              <a:buAutoNum type="arabicPeriod"/>
            </a:pPr>
            <a:r>
              <a:rPr lang="bn-BD" sz="3000" dirty="0" smtClean="0">
                <a:solidFill>
                  <a:srgbClr val="7030A0"/>
                </a:solidFill>
                <a:latin typeface="NikoshBAN" panose="02000000000000000000" pitchFamily="2" charset="0"/>
                <a:cs typeface="NikoshBAN" panose="02000000000000000000" pitchFamily="2" charset="0"/>
              </a:rPr>
              <a:t>স্প্রিং-এর গতি কোন ধরনের গতি? </a:t>
            </a:r>
            <a:endParaRPr lang="en-US" sz="3000" dirty="0">
              <a:solidFill>
                <a:srgbClr val="7030A0"/>
              </a:solidFill>
              <a:latin typeface="NikoshBAN" panose="02000000000000000000" pitchFamily="2" charset="0"/>
              <a:cs typeface="NikoshBAN" panose="02000000000000000000" pitchFamily="2" charset="0"/>
            </a:endParaRPr>
          </a:p>
        </p:txBody>
      </p:sp>
      <p:sp>
        <p:nvSpPr>
          <p:cNvPr id="4" name="Rounded Rectangle 3"/>
          <p:cNvSpPr/>
          <p:nvPr/>
        </p:nvSpPr>
        <p:spPr>
          <a:xfrm>
            <a:off x="1034246" y="1143000"/>
            <a:ext cx="6133778" cy="9601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4000" dirty="0" smtClean="0">
                <a:latin typeface="NikoshBAN" panose="02000000000000000000" pitchFamily="2" charset="0"/>
                <a:cs typeface="NikoshBAN" panose="02000000000000000000" pitchFamily="2" charset="0"/>
              </a:rPr>
              <a:t>মূল্যায়ন</a:t>
            </a:r>
            <a:endParaRPr lang="en-US" sz="4000" dirty="0">
              <a:latin typeface="NikoshBAN" panose="02000000000000000000" pitchFamily="2" charset="0"/>
              <a:cs typeface="NikoshBAN" panose="02000000000000000000" pitchFamily="2" charset="0"/>
            </a:endParaRPr>
          </a:p>
        </p:txBody>
      </p:sp>
      <p:grpSp>
        <p:nvGrpSpPr>
          <p:cNvPr id="5" name="Group 4"/>
          <p:cNvGrpSpPr/>
          <p:nvPr/>
        </p:nvGrpSpPr>
        <p:grpSpPr>
          <a:xfrm>
            <a:off x="0" y="0"/>
            <a:ext cx="9144000" cy="6858002"/>
            <a:chOff x="0" y="0"/>
            <a:chExt cx="9144000" cy="6858002"/>
          </a:xfrm>
        </p:grpSpPr>
        <p:sp>
          <p:nvSpPr>
            <p:cNvPr id="6" name="Half Frame 5"/>
            <p:cNvSpPr/>
            <p:nvPr/>
          </p:nvSpPr>
          <p:spPr>
            <a:xfrm>
              <a:off x="0" y="0"/>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Half Frame 6"/>
            <p:cNvSpPr/>
            <p:nvPr/>
          </p:nvSpPr>
          <p:spPr>
            <a:xfrm rot="10800000">
              <a:off x="7615003" y="5583838"/>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Half Frame 7"/>
            <p:cNvSpPr/>
            <p:nvPr/>
          </p:nvSpPr>
          <p:spPr>
            <a:xfrm rot="16200000">
              <a:off x="-127415" y="5456421"/>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Half Frame 8"/>
            <p:cNvSpPr/>
            <p:nvPr/>
          </p:nvSpPr>
          <p:spPr>
            <a:xfrm rot="5400000">
              <a:off x="7742419" y="127417"/>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 xmlns:p14="http://schemas.microsoft.com/office/powerpoint/2010/main" val="2525719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4571" y="865508"/>
            <a:ext cx="2080469" cy="646331"/>
          </a:xfrm>
          <a:prstGeom prst="rect">
            <a:avLst/>
          </a:prstGeom>
          <a:noFill/>
        </p:spPr>
        <p:txBody>
          <a:bodyPr wrap="square" rtlCol="0">
            <a:spAutoFit/>
          </a:bodyPr>
          <a:lstStyle/>
          <a:p>
            <a:r>
              <a:rPr lang="bn-BD" sz="3600" dirty="0">
                <a:solidFill>
                  <a:srgbClr val="0070C0"/>
                </a:solidFill>
                <a:latin typeface="NikoshBAN" panose="02000000000000000000" pitchFamily="2" charset="0"/>
                <a:cs typeface="NikoshBAN" panose="02000000000000000000" pitchFamily="2" charset="0"/>
              </a:rPr>
              <a:t>বাড়ির কাজ</a:t>
            </a:r>
            <a:endParaRPr lang="en-US" sz="3600" dirty="0">
              <a:solidFill>
                <a:srgbClr val="0070C0"/>
              </a:solidFill>
              <a:latin typeface="NikoshBAN" panose="02000000000000000000" pitchFamily="2" charset="0"/>
              <a:cs typeface="NikoshBAN" panose="02000000000000000000" pitchFamily="2" charset="0"/>
            </a:endParaRPr>
          </a:p>
        </p:txBody>
      </p:sp>
      <p:sp>
        <p:nvSpPr>
          <p:cNvPr id="3" name="TextBox 2"/>
          <p:cNvSpPr txBox="1"/>
          <p:nvPr/>
        </p:nvSpPr>
        <p:spPr>
          <a:xfrm>
            <a:off x="1565520" y="3573350"/>
            <a:ext cx="5954387" cy="553998"/>
          </a:xfrm>
          <a:prstGeom prst="rect">
            <a:avLst/>
          </a:prstGeom>
          <a:noFill/>
        </p:spPr>
        <p:txBody>
          <a:bodyPr wrap="square" rtlCol="0">
            <a:spAutoFit/>
          </a:bodyPr>
          <a:lstStyle/>
          <a:p>
            <a:r>
              <a:rPr lang="bn-BD" sz="3000" dirty="0" smtClean="0">
                <a:solidFill>
                  <a:srgbClr val="0070C0"/>
                </a:solidFill>
                <a:latin typeface="NikoshBAN" panose="02000000000000000000" pitchFamily="2" charset="0"/>
                <a:cs typeface="NikoshBAN" panose="02000000000000000000" pitchFamily="2" charset="0"/>
              </a:rPr>
              <a:t>স্থিতি ও গতির  </a:t>
            </a:r>
            <a:r>
              <a:rPr lang="bn-BD" sz="3000" dirty="0">
                <a:solidFill>
                  <a:srgbClr val="0070C0"/>
                </a:solidFill>
                <a:latin typeface="NikoshBAN" panose="02000000000000000000" pitchFamily="2" charset="0"/>
                <a:cs typeface="NikoshBAN" panose="02000000000000000000" pitchFamily="2" charset="0"/>
              </a:rPr>
              <a:t>একটি </a:t>
            </a:r>
            <a:r>
              <a:rPr lang="bn-BD" sz="3000" dirty="0" smtClean="0">
                <a:solidFill>
                  <a:srgbClr val="0070C0"/>
                </a:solidFill>
                <a:latin typeface="NikoshBAN" panose="02000000000000000000" pitchFamily="2" charset="0"/>
                <a:cs typeface="NikoshBAN" panose="02000000000000000000" pitchFamily="2" charset="0"/>
              </a:rPr>
              <a:t>মডেল </a:t>
            </a:r>
            <a:r>
              <a:rPr lang="bn-BD" sz="3000" dirty="0">
                <a:solidFill>
                  <a:srgbClr val="0070C0"/>
                </a:solidFill>
                <a:latin typeface="NikoshBAN" panose="02000000000000000000" pitchFamily="2" charset="0"/>
                <a:cs typeface="NikoshBAN" panose="02000000000000000000" pitchFamily="2" charset="0"/>
              </a:rPr>
              <a:t>তৈরী করে আনবে।</a:t>
            </a:r>
            <a:endParaRPr lang="en-US" sz="3000" dirty="0">
              <a:solidFill>
                <a:srgbClr val="0070C0"/>
              </a:solidFill>
              <a:latin typeface="NikoshBAN" panose="02000000000000000000" pitchFamily="2" charset="0"/>
              <a:cs typeface="NikoshBAN" panose="02000000000000000000" pitchFamily="2" charset="0"/>
            </a:endParaRPr>
          </a:p>
        </p:txBody>
      </p:sp>
      <p:pic>
        <p:nvPicPr>
          <p:cNvPr id="4" name="Picture 3"/>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408313" y="1017908"/>
            <a:ext cx="2314415" cy="1680811"/>
          </a:xfrm>
          <a:prstGeom prst="rect">
            <a:avLst/>
          </a:prstGeom>
        </p:spPr>
      </p:pic>
      <p:sp>
        <p:nvSpPr>
          <p:cNvPr id="6" name="Round Diagonal Corner Rectangle 5"/>
          <p:cNvSpPr/>
          <p:nvPr/>
        </p:nvSpPr>
        <p:spPr>
          <a:xfrm>
            <a:off x="0" y="0"/>
            <a:ext cx="9144000" cy="6858000"/>
          </a:xfrm>
          <a:prstGeom prst="round2Diag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noFill/>
            </a:endParaRPr>
          </a:p>
        </p:txBody>
      </p:sp>
      <p:grpSp>
        <p:nvGrpSpPr>
          <p:cNvPr id="7" name="Group 6"/>
          <p:cNvGrpSpPr/>
          <p:nvPr/>
        </p:nvGrpSpPr>
        <p:grpSpPr>
          <a:xfrm>
            <a:off x="0" y="0"/>
            <a:ext cx="9144000" cy="6858002"/>
            <a:chOff x="0" y="0"/>
            <a:chExt cx="9144000" cy="6858002"/>
          </a:xfrm>
        </p:grpSpPr>
        <p:sp>
          <p:nvSpPr>
            <p:cNvPr id="8" name="Half Frame 7"/>
            <p:cNvSpPr/>
            <p:nvPr/>
          </p:nvSpPr>
          <p:spPr>
            <a:xfrm>
              <a:off x="0" y="0"/>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Half Frame 8"/>
            <p:cNvSpPr/>
            <p:nvPr/>
          </p:nvSpPr>
          <p:spPr>
            <a:xfrm rot="10800000">
              <a:off x="7615003" y="5583838"/>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Half Frame 9"/>
            <p:cNvSpPr/>
            <p:nvPr/>
          </p:nvSpPr>
          <p:spPr>
            <a:xfrm rot="16200000">
              <a:off x="-127415" y="5456421"/>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Half Frame 10"/>
            <p:cNvSpPr/>
            <p:nvPr/>
          </p:nvSpPr>
          <p:spPr>
            <a:xfrm rot="5400000">
              <a:off x="7742419" y="127417"/>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 xmlns:p14="http://schemas.microsoft.com/office/powerpoint/2010/main" val="805574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85116" y="1929162"/>
            <a:ext cx="3619544" cy="553998"/>
          </a:xfrm>
          <a:prstGeom prst="rect">
            <a:avLst/>
          </a:prstGeom>
          <a:noFill/>
        </p:spPr>
        <p:txBody>
          <a:bodyPr wrap="square" rtlCol="0">
            <a:spAutoFit/>
          </a:bodyPr>
          <a:lstStyle/>
          <a:p>
            <a:r>
              <a:rPr lang="bn-BD" sz="3000" b="1" dirty="0">
                <a:solidFill>
                  <a:srgbClr val="008000"/>
                </a:solidFill>
                <a:latin typeface="NikoshBAN" panose="02000000000000000000" pitchFamily="2" charset="0"/>
                <a:cs typeface="NikoshBAN" panose="02000000000000000000" pitchFamily="2" charset="0"/>
              </a:rPr>
              <a:t>এই অধ্যায়ের  গুরুত্ত্বপূর্ণ শব্দ</a:t>
            </a:r>
            <a:endParaRPr lang="en-US" sz="3000" b="1" dirty="0">
              <a:solidFill>
                <a:srgbClr val="008000"/>
              </a:solidFill>
              <a:latin typeface="NikoshBAN" panose="02000000000000000000" pitchFamily="2" charset="0"/>
              <a:cs typeface="NikoshBAN" panose="02000000000000000000" pitchFamily="2" charset="0"/>
            </a:endParaRPr>
          </a:p>
        </p:txBody>
      </p:sp>
      <p:sp>
        <p:nvSpPr>
          <p:cNvPr id="3" name="TextBox 2"/>
          <p:cNvSpPr txBox="1"/>
          <p:nvPr/>
        </p:nvSpPr>
        <p:spPr>
          <a:xfrm>
            <a:off x="3510892" y="2875002"/>
            <a:ext cx="2122216" cy="553998"/>
          </a:xfrm>
          <a:prstGeom prst="rect">
            <a:avLst/>
          </a:prstGeom>
          <a:noFill/>
        </p:spPr>
        <p:txBody>
          <a:bodyPr wrap="square" rtlCol="0">
            <a:spAutoFit/>
          </a:bodyPr>
          <a:lstStyle/>
          <a:p>
            <a:r>
              <a:rPr lang="bn-BD" sz="3000" b="1" dirty="0" smtClean="0">
                <a:solidFill>
                  <a:srgbClr val="008000"/>
                </a:solidFill>
                <a:latin typeface="NikoshBAN" panose="02000000000000000000" pitchFamily="2" charset="0"/>
                <a:cs typeface="NikoshBAN" panose="02000000000000000000" pitchFamily="2" charset="0"/>
              </a:rPr>
              <a:t>আপেক্ষিক গতি</a:t>
            </a:r>
            <a:endParaRPr lang="en-US" sz="3000" b="1" dirty="0">
              <a:solidFill>
                <a:srgbClr val="008000"/>
              </a:solidFill>
              <a:latin typeface="NikoshBAN" panose="02000000000000000000" pitchFamily="2" charset="0"/>
              <a:cs typeface="NikoshBAN" panose="02000000000000000000" pitchFamily="2" charset="0"/>
            </a:endParaRPr>
          </a:p>
        </p:txBody>
      </p:sp>
      <p:sp>
        <p:nvSpPr>
          <p:cNvPr id="6" name="Round Diagonal Corner Rectangle 5"/>
          <p:cNvSpPr/>
          <p:nvPr/>
        </p:nvSpPr>
        <p:spPr>
          <a:xfrm>
            <a:off x="0" y="0"/>
            <a:ext cx="9144000" cy="6858000"/>
          </a:xfrm>
          <a:prstGeom prst="round2Diag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noFill/>
            </a:endParaRPr>
          </a:p>
        </p:txBody>
      </p:sp>
      <p:grpSp>
        <p:nvGrpSpPr>
          <p:cNvPr id="5" name="Group 4"/>
          <p:cNvGrpSpPr/>
          <p:nvPr/>
        </p:nvGrpSpPr>
        <p:grpSpPr>
          <a:xfrm>
            <a:off x="0" y="0"/>
            <a:ext cx="9144000" cy="6858002"/>
            <a:chOff x="0" y="0"/>
            <a:chExt cx="9144000" cy="6858002"/>
          </a:xfrm>
        </p:grpSpPr>
        <p:sp>
          <p:nvSpPr>
            <p:cNvPr id="7" name="Half Frame 6"/>
            <p:cNvSpPr/>
            <p:nvPr/>
          </p:nvSpPr>
          <p:spPr>
            <a:xfrm>
              <a:off x="0" y="0"/>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Half Frame 7"/>
            <p:cNvSpPr/>
            <p:nvPr/>
          </p:nvSpPr>
          <p:spPr>
            <a:xfrm rot="10800000">
              <a:off x="7615003" y="5583838"/>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Half Frame 8"/>
            <p:cNvSpPr/>
            <p:nvPr/>
          </p:nvSpPr>
          <p:spPr>
            <a:xfrm rot="16200000">
              <a:off x="-127415" y="5456421"/>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Half Frame 9"/>
            <p:cNvSpPr/>
            <p:nvPr/>
          </p:nvSpPr>
          <p:spPr>
            <a:xfrm rot="5400000">
              <a:off x="7742419" y="127417"/>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 xmlns:p14="http://schemas.microsoft.com/office/powerpoint/2010/main" val="1420186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790163" y="870524"/>
            <a:ext cx="3667259" cy="1419619"/>
          </a:xfrm>
          <a:prstGeom prst="rect">
            <a:avLst/>
          </a:prstGeom>
          <a:noFill/>
        </p:spPr>
        <p:txBody>
          <a:bodyPr wrap="square" rtlCol="0">
            <a:spAutoFit/>
          </a:bodyPr>
          <a:lstStyle/>
          <a:p>
            <a:r>
              <a:rPr lang="bn-BD" sz="8625" b="1" dirty="0">
                <a:solidFill>
                  <a:srgbClr val="002060"/>
                </a:solidFill>
                <a:latin typeface="NikoshBAN" panose="02000000000000000000" pitchFamily="2" charset="0"/>
                <a:cs typeface="NikoshBAN" panose="02000000000000000000" pitchFamily="2" charset="0"/>
              </a:rPr>
              <a:t>ধন্যবাদ</a:t>
            </a:r>
            <a:endParaRPr lang="en-US" sz="8625" b="1" dirty="0">
              <a:solidFill>
                <a:srgbClr val="002060"/>
              </a:solidFill>
              <a:latin typeface="NikoshBAN" panose="02000000000000000000" pitchFamily="2" charset="0"/>
              <a:cs typeface="NikoshBAN" panose="02000000000000000000" pitchFamily="2" charset="0"/>
            </a:endParaRPr>
          </a:p>
        </p:txBody>
      </p:sp>
      <p:pic>
        <p:nvPicPr>
          <p:cNvPr id="3" name="Picture 2"/>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2694903" y="2290143"/>
            <a:ext cx="4183917" cy="2583114"/>
          </a:xfrm>
          <a:prstGeom prst="rect">
            <a:avLst/>
          </a:prstGeom>
        </p:spPr>
      </p:pic>
      <p:sp>
        <p:nvSpPr>
          <p:cNvPr id="5" name="Round Diagonal Corner Rectangle 4"/>
          <p:cNvSpPr/>
          <p:nvPr/>
        </p:nvSpPr>
        <p:spPr>
          <a:xfrm>
            <a:off x="0" y="0"/>
            <a:ext cx="9144000" cy="6858000"/>
          </a:xfrm>
          <a:prstGeom prst="round2Diag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noFill/>
            </a:endParaRPr>
          </a:p>
        </p:txBody>
      </p:sp>
      <p:grpSp>
        <p:nvGrpSpPr>
          <p:cNvPr id="7" name="Group 6"/>
          <p:cNvGrpSpPr/>
          <p:nvPr/>
        </p:nvGrpSpPr>
        <p:grpSpPr>
          <a:xfrm>
            <a:off x="0" y="0"/>
            <a:ext cx="9144000" cy="6858002"/>
            <a:chOff x="0" y="0"/>
            <a:chExt cx="9144000" cy="6858002"/>
          </a:xfrm>
        </p:grpSpPr>
        <p:sp>
          <p:nvSpPr>
            <p:cNvPr id="8" name="Half Frame 7"/>
            <p:cNvSpPr/>
            <p:nvPr/>
          </p:nvSpPr>
          <p:spPr>
            <a:xfrm>
              <a:off x="0" y="0"/>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Half Frame 8"/>
            <p:cNvSpPr/>
            <p:nvPr/>
          </p:nvSpPr>
          <p:spPr>
            <a:xfrm rot="10800000">
              <a:off x="7615003" y="5583838"/>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Half Frame 9"/>
            <p:cNvSpPr/>
            <p:nvPr/>
          </p:nvSpPr>
          <p:spPr>
            <a:xfrm rot="16200000">
              <a:off x="-127415" y="5456421"/>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Half Frame 10"/>
            <p:cNvSpPr/>
            <p:nvPr/>
          </p:nvSpPr>
          <p:spPr>
            <a:xfrm rot="5400000">
              <a:off x="7742419" y="127417"/>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 xmlns:p14="http://schemas.microsoft.com/office/powerpoint/2010/main" val="2886912323"/>
      </p:ext>
    </p:extLst>
  </p:cSld>
  <p:clrMapOvr>
    <a:masterClrMapping/>
  </p:clrMapOvr>
  <mc:AlternateContent xmlns:mc="http://schemas.openxmlformats.org/markup-compatibility/2006">
    <mc:Choice xmlns=""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4818"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81000" y="304800"/>
            <a:ext cx="8229600" cy="1143000"/>
          </a:xfrm>
        </p:spPr>
        <p:style>
          <a:lnRef idx="1">
            <a:schemeClr val="dk1"/>
          </a:lnRef>
          <a:fillRef idx="3">
            <a:schemeClr val="dk1"/>
          </a:fillRef>
          <a:effectRef idx="2">
            <a:schemeClr val="dk1"/>
          </a:effectRef>
          <a:fontRef idx="minor">
            <a:schemeClr val="lt1"/>
          </a:fontRef>
        </p:style>
        <p:txBody>
          <a:bodyPr>
            <a:normAutofit/>
          </a:bodyPr>
          <a:lstStyle/>
          <a:p>
            <a:r>
              <a:rPr lang="en-US" sz="5400" dirty="0" err="1" smtClean="0">
                <a:solidFill>
                  <a:schemeClr val="bg1"/>
                </a:solidFill>
                <a:latin typeface="NikoshBAN" pitchFamily="2" charset="0"/>
                <a:cs typeface="NikoshBAN" pitchFamily="2" charset="0"/>
              </a:rPr>
              <a:t>পাঠ</a:t>
            </a:r>
            <a:r>
              <a:rPr lang="en-US" sz="5400" dirty="0" smtClean="0">
                <a:solidFill>
                  <a:schemeClr val="bg1"/>
                </a:solidFill>
                <a:latin typeface="NikoshBAN" pitchFamily="2" charset="0"/>
                <a:cs typeface="NikoshBAN" pitchFamily="2" charset="0"/>
              </a:rPr>
              <a:t> </a:t>
            </a:r>
            <a:r>
              <a:rPr lang="en-US" sz="5400" dirty="0" err="1" smtClean="0">
                <a:solidFill>
                  <a:schemeClr val="bg1"/>
                </a:solidFill>
                <a:latin typeface="NikoshBAN" pitchFamily="2" charset="0"/>
                <a:cs typeface="NikoshBAN" pitchFamily="2" charset="0"/>
              </a:rPr>
              <a:t>পরিচিতিঃ</a:t>
            </a:r>
            <a:endParaRPr lang="en-US" sz="5400" dirty="0">
              <a:solidFill>
                <a:schemeClr val="bg1"/>
              </a:solidFill>
              <a:latin typeface="NikoshBAN" pitchFamily="2" charset="0"/>
              <a:cs typeface="NikoshBAN" pitchFamily="2" charset="0"/>
            </a:endParaRPr>
          </a:p>
        </p:txBody>
      </p:sp>
      <p:sp>
        <p:nvSpPr>
          <p:cNvPr id="5" name="Content Placeholder 5"/>
          <p:cNvSpPr>
            <a:spLocks noGrp="1"/>
          </p:cNvSpPr>
          <p:nvPr>
            <p:ph idx="1"/>
          </p:nvPr>
        </p:nvSpPr>
        <p:spPr/>
        <p:txBody>
          <a:bodyPr>
            <a:normAutofit/>
          </a:bodyPr>
          <a:lstStyle/>
          <a:p>
            <a:pPr>
              <a:buNone/>
            </a:pPr>
            <a:endParaRPr lang="en-US" sz="4800" dirty="0" smtClean="0">
              <a:latin typeface="NikoshBAN" pitchFamily="2" charset="0"/>
              <a:cs typeface="NikoshBAN" pitchFamily="2" charset="0"/>
            </a:endParaRPr>
          </a:p>
          <a:p>
            <a:pPr>
              <a:buNone/>
            </a:pPr>
            <a:r>
              <a:rPr lang="en-US" sz="4800" dirty="0" err="1" smtClean="0">
                <a:latin typeface="NikoshBAN" pitchFamily="2" charset="0"/>
                <a:cs typeface="NikoshBAN" pitchFamily="2" charset="0"/>
              </a:rPr>
              <a:t>বিষয়ঃ</a:t>
            </a:r>
            <a:r>
              <a:rPr lang="en-US" sz="4800" dirty="0" smtClean="0">
                <a:latin typeface="NikoshBAN" pitchFamily="2" charset="0"/>
                <a:cs typeface="NikoshBAN" pitchFamily="2" charset="0"/>
              </a:rPr>
              <a:t> </a:t>
            </a:r>
            <a:r>
              <a:rPr lang="en-US" sz="4800" dirty="0" err="1" smtClean="0">
                <a:latin typeface="NikoshBAN" pitchFamily="2" charset="0"/>
                <a:cs typeface="NikoshBAN" pitchFamily="2" charset="0"/>
              </a:rPr>
              <a:t>পদার্থ</a:t>
            </a:r>
            <a:r>
              <a:rPr lang="en-US" sz="4800" dirty="0" smtClean="0">
                <a:latin typeface="NikoshBAN" pitchFamily="2" charset="0"/>
                <a:cs typeface="NikoshBAN" pitchFamily="2" charset="0"/>
              </a:rPr>
              <a:t> </a:t>
            </a:r>
            <a:r>
              <a:rPr lang="en-US" sz="4800" dirty="0" err="1" smtClean="0">
                <a:latin typeface="NikoshBAN" pitchFamily="2" charset="0"/>
                <a:cs typeface="NikoshBAN" pitchFamily="2" charset="0"/>
              </a:rPr>
              <a:t>বিজ্ঞান</a:t>
            </a:r>
            <a:endParaRPr lang="en-US" sz="4800" dirty="0" smtClean="0">
              <a:latin typeface="NikoshBAN" pitchFamily="2" charset="0"/>
              <a:cs typeface="NikoshBAN" pitchFamily="2" charset="0"/>
            </a:endParaRPr>
          </a:p>
          <a:p>
            <a:pPr>
              <a:buNone/>
            </a:pPr>
            <a:r>
              <a:rPr lang="en-US" sz="4800" dirty="0" err="1" smtClean="0">
                <a:latin typeface="NikoshBAN" pitchFamily="2" charset="0"/>
                <a:cs typeface="NikoshBAN" pitchFamily="2" charset="0"/>
              </a:rPr>
              <a:t>শ্রেণিঃনবম-দশম</a:t>
            </a:r>
            <a:endParaRPr lang="en-US" sz="4800" dirty="0" smtClean="0">
              <a:latin typeface="NikoshBAN" pitchFamily="2" charset="0"/>
              <a:cs typeface="NikoshBAN" pitchFamily="2" charset="0"/>
            </a:endParaRPr>
          </a:p>
          <a:p>
            <a:pPr>
              <a:buNone/>
            </a:pPr>
            <a:r>
              <a:rPr lang="en-US" sz="4800" dirty="0" err="1" smtClean="0">
                <a:latin typeface="NikoshBAN" pitchFamily="2" charset="0"/>
                <a:cs typeface="NikoshBAN" pitchFamily="2" charset="0"/>
              </a:rPr>
              <a:t>অধ্যায়ঃ</a:t>
            </a:r>
            <a:r>
              <a:rPr lang="en-US" sz="4800" dirty="0" smtClean="0">
                <a:latin typeface="NikoshBAN" pitchFamily="2" charset="0"/>
                <a:cs typeface="NikoshBAN" pitchFamily="2" charset="0"/>
              </a:rPr>
              <a:t> </a:t>
            </a:r>
            <a:r>
              <a:rPr lang="en-US" sz="4800" dirty="0" smtClean="0">
                <a:latin typeface="NikoshBAN" pitchFamily="2" charset="0"/>
                <a:cs typeface="NikoshBAN" pitchFamily="2" charset="0"/>
              </a:rPr>
              <a:t>(</a:t>
            </a:r>
            <a:r>
              <a:rPr lang="en-US" sz="4800" dirty="0" err="1" smtClean="0">
                <a:latin typeface="NikoshBAN" pitchFamily="2" charset="0"/>
                <a:cs typeface="NikoshBAN" pitchFamily="2" charset="0"/>
              </a:rPr>
              <a:t>দ্বিতীয়</a:t>
            </a:r>
            <a:r>
              <a:rPr lang="en-US" sz="4800" dirty="0" smtClean="0">
                <a:latin typeface="NikoshBAN" pitchFamily="2" charset="0"/>
                <a:cs typeface="NikoshBAN" pitchFamily="2" charset="0"/>
              </a:rPr>
              <a:t>) </a:t>
            </a:r>
            <a:r>
              <a:rPr lang="en-US" sz="4800" dirty="0" err="1" smtClean="0">
                <a:latin typeface="NikoshBAN" pitchFamily="2" charset="0"/>
                <a:cs typeface="NikoshBAN" pitchFamily="2" charset="0"/>
              </a:rPr>
              <a:t>গতি</a:t>
            </a:r>
            <a:endParaRPr lang="en-US" sz="4800" dirty="0" smtClean="0">
              <a:latin typeface="SutonnyMJ" pitchFamily="2" charset="0"/>
              <a:cs typeface="SutonnyMJ" pitchFamily="2" charset="0"/>
            </a:endParaRPr>
          </a:p>
          <a:p>
            <a:pPr>
              <a:buNone/>
            </a:pPr>
            <a:r>
              <a:rPr lang="en-US" sz="4800" dirty="0" err="1" smtClean="0">
                <a:latin typeface="SutonnyMJ" pitchFamily="2" charset="0"/>
                <a:cs typeface="SutonnyMJ" pitchFamily="2" charset="0"/>
              </a:rPr>
              <a:t>cvV</a:t>
            </a:r>
            <a:r>
              <a:rPr lang="en-US" sz="4800" dirty="0" smtClean="0">
                <a:latin typeface="SutonnyMJ" pitchFamily="2" charset="0"/>
                <a:cs typeface="SutonnyMJ" pitchFamily="2" charset="0"/>
              </a:rPr>
              <a:t> </a:t>
            </a:r>
            <a:r>
              <a:rPr lang="en-US" sz="4800" dirty="0" err="1" smtClean="0">
                <a:latin typeface="SutonnyMJ" pitchFamily="2" charset="0"/>
                <a:cs typeface="SutonnyMJ" pitchFamily="2" charset="0"/>
              </a:rPr>
              <a:t>wk‡ivbvgt</a:t>
            </a:r>
            <a:r>
              <a:rPr lang="en-US" sz="4800" dirty="0" smtClean="0">
                <a:latin typeface="SutonnyMJ" pitchFamily="2" charset="0"/>
                <a:cs typeface="SutonnyMJ" pitchFamily="2" charset="0"/>
              </a:rPr>
              <a:t> </a:t>
            </a:r>
            <a:r>
              <a:rPr lang="en-US" sz="4800" dirty="0" err="1" smtClean="0">
                <a:latin typeface="SutonnyMJ" pitchFamily="2" charset="0"/>
                <a:cs typeface="SutonnyMJ" pitchFamily="2" charset="0"/>
              </a:rPr>
              <a:t>স্থিতি</a:t>
            </a:r>
            <a:r>
              <a:rPr lang="en-US" sz="4800" dirty="0" smtClean="0">
                <a:latin typeface="SutonnyMJ" pitchFamily="2" charset="0"/>
                <a:cs typeface="SutonnyMJ" pitchFamily="2" charset="0"/>
              </a:rPr>
              <a:t> ও </a:t>
            </a:r>
            <a:r>
              <a:rPr lang="en-US" sz="4800" dirty="0" err="1" smtClean="0">
                <a:latin typeface="SutonnyMJ" pitchFamily="2" charset="0"/>
                <a:cs typeface="SutonnyMJ" pitchFamily="2" charset="0"/>
              </a:rPr>
              <a:t>গতি</a:t>
            </a:r>
            <a:endParaRPr lang="en-US" sz="4800" dirty="0" smtClean="0">
              <a:latin typeface="NikoshBAN" pitchFamily="2" charset="0"/>
              <a:cs typeface="NikoshBAN" pitchFamily="2" charset="0"/>
            </a:endParaRPr>
          </a:p>
        </p:txBody>
      </p:sp>
      <p:sp>
        <p:nvSpPr>
          <p:cNvPr id="6" name="TextBox 5"/>
          <p:cNvSpPr txBox="1"/>
          <p:nvPr/>
        </p:nvSpPr>
        <p:spPr>
          <a:xfrm>
            <a:off x="6858000" y="1676400"/>
            <a:ext cx="1752600"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800" smtClean="0">
                <a:latin typeface="SutonnyMJ" pitchFamily="2" charset="0"/>
                <a:cs typeface="SutonnyMJ" pitchFamily="2" charset="0"/>
              </a:rPr>
              <a:t>2/2</a:t>
            </a:r>
            <a:endParaRPr lang="en-US" sz="4800" dirty="0">
              <a:latin typeface="SutonnyMJ" pitchFamily="2" charset="0"/>
              <a:cs typeface="SutonnyMJ" pitchFamily="2"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1" presetClass="entr" presetSubtype="4" fill="hold" grpId="0" nodeType="after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4)">
                                      <p:cBhvr>
                                        <p:cTn id="12" dur="500"/>
                                        <p:tgtEl>
                                          <p:spTgt spid="5">
                                            <p:txEl>
                                              <p:pRg st="1" end="1"/>
                                            </p:txEl>
                                          </p:spTgt>
                                        </p:tgtEl>
                                      </p:cBhvr>
                                    </p:animEffect>
                                  </p:childTnLst>
                                </p:cTn>
                              </p:par>
                            </p:childTnLst>
                          </p:cTn>
                        </p:par>
                        <p:par>
                          <p:cTn id="13" fill="hold">
                            <p:stCondLst>
                              <p:cond delay="1000"/>
                            </p:stCondLst>
                            <p:childTnLst>
                              <p:par>
                                <p:cTn id="14" presetID="21" presetClass="entr" presetSubtype="4" fill="hold" grpId="0" nodeType="after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wheel(4)">
                                      <p:cBhvr>
                                        <p:cTn id="16" dur="500"/>
                                        <p:tgtEl>
                                          <p:spTgt spid="5">
                                            <p:txEl>
                                              <p:pRg st="2" end="2"/>
                                            </p:txEl>
                                          </p:spTgt>
                                        </p:tgtEl>
                                      </p:cBhvr>
                                    </p:animEffect>
                                  </p:childTnLst>
                                </p:cTn>
                              </p:par>
                            </p:childTnLst>
                          </p:cTn>
                        </p:par>
                        <p:par>
                          <p:cTn id="17" fill="hold">
                            <p:stCondLst>
                              <p:cond delay="1500"/>
                            </p:stCondLst>
                            <p:childTnLst>
                              <p:par>
                                <p:cTn id="18" presetID="21" presetClass="entr" presetSubtype="4" fill="hold" grpId="0" nodeType="after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wheel(4)">
                                      <p:cBhvr>
                                        <p:cTn id="20" dur="500"/>
                                        <p:tgtEl>
                                          <p:spTgt spid="5">
                                            <p:txEl>
                                              <p:pRg st="3" end="3"/>
                                            </p:txEl>
                                          </p:spTgt>
                                        </p:tgtEl>
                                      </p:cBhvr>
                                    </p:animEffect>
                                  </p:childTnLst>
                                </p:cTn>
                              </p:par>
                            </p:childTnLst>
                          </p:cTn>
                        </p:par>
                        <p:par>
                          <p:cTn id="21" fill="hold">
                            <p:stCondLst>
                              <p:cond delay="2000"/>
                            </p:stCondLst>
                            <p:childTnLst>
                              <p:par>
                                <p:cTn id="22" presetID="21" presetClass="entr" presetSubtype="4" fill="hold" grpId="0" nodeType="afterEffect">
                                  <p:stCondLst>
                                    <p:cond delay="0"/>
                                  </p:stCondLst>
                                  <p:childTnLst>
                                    <p:set>
                                      <p:cBhvr>
                                        <p:cTn id="23" dur="1" fill="hold">
                                          <p:stCondLst>
                                            <p:cond delay="0"/>
                                          </p:stCondLst>
                                        </p:cTn>
                                        <p:tgtEl>
                                          <p:spTgt spid="5">
                                            <p:txEl>
                                              <p:pRg st="4" end="4"/>
                                            </p:txEl>
                                          </p:spTgt>
                                        </p:tgtEl>
                                        <p:attrNameLst>
                                          <p:attrName>style.visibility</p:attrName>
                                        </p:attrNameLst>
                                      </p:cBhvr>
                                      <p:to>
                                        <p:strVal val="visible"/>
                                      </p:to>
                                    </p:set>
                                    <p:animEffect transition="in" filter="wheel(4)">
                                      <p:cBhvr>
                                        <p:cTn id="24"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500" y="3017520"/>
            <a:ext cx="3642360" cy="3307080"/>
            <a:chOff x="2118360" y="1090187"/>
            <a:chExt cx="3642360" cy="3307080"/>
          </a:xfrm>
        </p:grpSpPr>
        <p:cxnSp>
          <p:nvCxnSpPr>
            <p:cNvPr id="3" name="Straight Arrow Connector 2"/>
            <p:cNvCxnSpPr/>
            <p:nvPr/>
          </p:nvCxnSpPr>
          <p:spPr>
            <a:xfrm flipV="1">
              <a:off x="3604140" y="1090187"/>
              <a:ext cx="8486" cy="208284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p:nvPr/>
          </p:nvCxnSpPr>
          <p:spPr>
            <a:xfrm>
              <a:off x="3564572" y="3160899"/>
              <a:ext cx="2196148" cy="5203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H="1">
              <a:off x="2118360" y="3142549"/>
              <a:ext cx="1494266" cy="125471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8" name="Picture 7"/>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flipH="1">
            <a:off x="4023360" y="3860822"/>
            <a:ext cx="2136579" cy="2814364"/>
          </a:xfrm>
          <a:prstGeom prst="rect">
            <a:avLst/>
          </a:prstGeom>
        </p:spPr>
      </p:pic>
      <p:pic>
        <p:nvPicPr>
          <p:cNvPr id="11" name="Picture 10"/>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242090" y="-24004"/>
            <a:ext cx="2744949" cy="3001625"/>
          </a:xfrm>
          <a:prstGeom prst="rect">
            <a:avLst/>
          </a:prstGeom>
        </p:spPr>
      </p:pic>
      <p:pic>
        <p:nvPicPr>
          <p:cNvPr id="12" name="Picture 11"/>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4251960" y="273694"/>
            <a:ext cx="3307079" cy="2480309"/>
          </a:xfrm>
          <a:prstGeom prst="rect">
            <a:avLst/>
          </a:prstGeom>
        </p:spPr>
      </p:pic>
      <p:sp>
        <p:nvSpPr>
          <p:cNvPr id="13" name="TextBox 12"/>
          <p:cNvSpPr txBox="1"/>
          <p:nvPr/>
        </p:nvSpPr>
        <p:spPr>
          <a:xfrm>
            <a:off x="1066800" y="5806440"/>
            <a:ext cx="2346960" cy="584775"/>
          </a:xfrm>
          <a:prstGeom prst="rect">
            <a:avLst/>
          </a:prstGeom>
          <a:noFill/>
        </p:spPr>
        <p:txBody>
          <a:bodyPr wrap="square" rtlCol="0">
            <a:spAutoFit/>
          </a:bodyPr>
          <a:lstStyle/>
          <a:p>
            <a:r>
              <a:rPr lang="bn-BD" sz="3200" dirty="0" smtClean="0">
                <a:latin typeface="NikoshBAN" panose="02000000000000000000" pitchFamily="2" charset="0"/>
                <a:cs typeface="NikoshBAN" panose="02000000000000000000" pitchFamily="2" charset="0"/>
              </a:rPr>
              <a:t>কী দেখা যাচ্ছে?</a:t>
            </a:r>
            <a:endParaRPr lang="en-US" sz="3200" dirty="0">
              <a:latin typeface="NikoshBAN" panose="02000000000000000000" pitchFamily="2" charset="0"/>
              <a:cs typeface="NikoshBAN" panose="02000000000000000000" pitchFamily="2" charset="0"/>
            </a:endParaRPr>
          </a:p>
        </p:txBody>
      </p:sp>
      <p:sp>
        <p:nvSpPr>
          <p:cNvPr id="10" name="Round Diagonal Corner Rectangle 9"/>
          <p:cNvSpPr/>
          <p:nvPr/>
        </p:nvSpPr>
        <p:spPr>
          <a:xfrm>
            <a:off x="0" y="0"/>
            <a:ext cx="9144000" cy="6858000"/>
          </a:xfrm>
          <a:prstGeom prst="round2Diag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noFill/>
            </a:endParaRPr>
          </a:p>
        </p:txBody>
      </p:sp>
      <p:grpSp>
        <p:nvGrpSpPr>
          <p:cNvPr id="14" name="Group 13"/>
          <p:cNvGrpSpPr/>
          <p:nvPr/>
        </p:nvGrpSpPr>
        <p:grpSpPr>
          <a:xfrm>
            <a:off x="0" y="0"/>
            <a:ext cx="9144000" cy="6858002"/>
            <a:chOff x="0" y="0"/>
            <a:chExt cx="9144000" cy="6858002"/>
          </a:xfrm>
        </p:grpSpPr>
        <p:sp>
          <p:nvSpPr>
            <p:cNvPr id="15" name="Half Frame 14"/>
            <p:cNvSpPr/>
            <p:nvPr/>
          </p:nvSpPr>
          <p:spPr>
            <a:xfrm>
              <a:off x="0" y="0"/>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Half Frame 15"/>
            <p:cNvSpPr/>
            <p:nvPr/>
          </p:nvSpPr>
          <p:spPr>
            <a:xfrm rot="10800000">
              <a:off x="7615003" y="5583838"/>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Half Frame 16"/>
            <p:cNvSpPr/>
            <p:nvPr/>
          </p:nvSpPr>
          <p:spPr>
            <a:xfrm rot="16200000">
              <a:off x="-127415" y="5456421"/>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Half Frame 17"/>
            <p:cNvSpPr/>
            <p:nvPr/>
          </p:nvSpPr>
          <p:spPr>
            <a:xfrm rot="5400000">
              <a:off x="7742419" y="127417"/>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 xmlns:p14="http://schemas.microsoft.com/office/powerpoint/2010/main" val="3539995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63" presetClass="path" presetSubtype="0" accel="50000" decel="50000" fill="hold" nodeType="clickEffect">
                                  <p:stCondLst>
                                    <p:cond delay="0"/>
                                  </p:stCondLst>
                                  <p:childTnLst>
                                    <p:animMotion origin="layout" path="M -8.33333E-7 4.44444E-6 L 0.37483 -0.01852 " pathEditMode="relative" rAng="0" ptsTypes="AA">
                                      <p:cBhvr>
                                        <p:cTn id="22" dur="2000" fill="hold"/>
                                        <p:tgtEl>
                                          <p:spTgt spid="8"/>
                                        </p:tgtEl>
                                        <p:attrNameLst>
                                          <p:attrName>ppt_x</p:attrName>
                                          <p:attrName>ppt_y</p:attrName>
                                        </p:attrNameLst>
                                      </p:cBhvr>
                                      <p:rCtr x="18733" y="-926"/>
                                    </p:animMotion>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351956" y="516255"/>
            <a:ext cx="4562302" cy="2560320"/>
            <a:chOff x="2351956" y="516255"/>
            <a:chExt cx="4562302" cy="2560320"/>
          </a:xfrm>
        </p:grpSpPr>
        <p:sp>
          <p:nvSpPr>
            <p:cNvPr id="3" name="Cloud 2"/>
            <p:cNvSpPr/>
            <p:nvPr/>
          </p:nvSpPr>
          <p:spPr>
            <a:xfrm>
              <a:off x="2351956" y="516255"/>
              <a:ext cx="4562302" cy="2560320"/>
            </a:xfrm>
            <a:prstGeom prst="cloud">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158823" y="1334750"/>
              <a:ext cx="3318177" cy="923330"/>
            </a:xfrm>
            <a:prstGeom prst="rect">
              <a:avLst/>
            </a:prstGeom>
            <a:noFill/>
          </p:spPr>
          <p:txBody>
            <a:bodyPr wrap="square" rtlCol="0">
              <a:spAutoFit/>
            </a:bodyPr>
            <a:lstStyle/>
            <a:p>
              <a:r>
                <a:rPr lang="bn-BD" sz="5400" dirty="0" smtClean="0">
                  <a:solidFill>
                    <a:srgbClr val="7030A0"/>
                  </a:solidFill>
                  <a:latin typeface="NikoshBAN" panose="02000000000000000000" pitchFamily="2" charset="0"/>
                  <a:cs typeface="NikoshBAN" panose="02000000000000000000" pitchFamily="2" charset="0"/>
                </a:rPr>
                <a:t>স্থিতি ও গতি</a:t>
              </a:r>
              <a:endParaRPr lang="en-US" sz="5400" dirty="0">
                <a:solidFill>
                  <a:srgbClr val="7030A0"/>
                </a:solidFill>
                <a:latin typeface="NikoshBAN" panose="02000000000000000000" pitchFamily="2" charset="0"/>
                <a:cs typeface="NikoshBAN" panose="02000000000000000000" pitchFamily="2" charset="0"/>
              </a:endParaRPr>
            </a:p>
          </p:txBody>
        </p:sp>
      </p:grpSp>
      <p:pic>
        <p:nvPicPr>
          <p:cNvPr id="2" name="Picture 1"/>
          <p:cNvPicPr>
            <a:picLocks noChangeAspect="1"/>
          </p:cNvPicPr>
          <p:nvPr/>
        </p:nvPicPr>
        <p:blipFill rotWithShape="1">
          <a:blip r:embed="rId3">
            <a:extLst>
              <a:ext uri="{28A0092B-C50C-407E-A947-70E740481C1C}">
                <a14:useLocalDpi xmlns="" xmlns:a14="http://schemas.microsoft.com/office/drawing/2010/main" val="0"/>
              </a:ext>
            </a:extLst>
          </a:blip>
          <a:srcRect r="16791"/>
          <a:stretch/>
        </p:blipFill>
        <p:spPr>
          <a:xfrm flipH="1">
            <a:off x="822960" y="2012751"/>
            <a:ext cx="1630680" cy="3509373"/>
          </a:xfrm>
          <a:prstGeom prst="rect">
            <a:avLst/>
          </a:prstGeom>
        </p:spPr>
      </p:pic>
      <p:sp>
        <p:nvSpPr>
          <p:cNvPr id="5" name="Round Diagonal Corner Rectangle 4"/>
          <p:cNvSpPr/>
          <p:nvPr/>
        </p:nvSpPr>
        <p:spPr>
          <a:xfrm>
            <a:off x="0" y="0"/>
            <a:ext cx="9144000" cy="6858000"/>
          </a:xfrm>
          <a:prstGeom prst="round2Diag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noFill/>
            </a:endParaRPr>
          </a:p>
        </p:txBody>
      </p:sp>
      <p:grpSp>
        <p:nvGrpSpPr>
          <p:cNvPr id="6" name="Group 5"/>
          <p:cNvGrpSpPr/>
          <p:nvPr/>
        </p:nvGrpSpPr>
        <p:grpSpPr>
          <a:xfrm>
            <a:off x="0" y="0"/>
            <a:ext cx="9144000" cy="6858002"/>
            <a:chOff x="0" y="0"/>
            <a:chExt cx="9144000" cy="6858002"/>
          </a:xfrm>
        </p:grpSpPr>
        <p:sp>
          <p:nvSpPr>
            <p:cNvPr id="7" name="Half Frame 6"/>
            <p:cNvSpPr/>
            <p:nvPr/>
          </p:nvSpPr>
          <p:spPr>
            <a:xfrm>
              <a:off x="0" y="0"/>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Half Frame 7"/>
            <p:cNvSpPr/>
            <p:nvPr/>
          </p:nvSpPr>
          <p:spPr>
            <a:xfrm rot="10800000">
              <a:off x="7615003" y="5583838"/>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Half Frame 8"/>
            <p:cNvSpPr/>
            <p:nvPr/>
          </p:nvSpPr>
          <p:spPr>
            <a:xfrm rot="16200000">
              <a:off x="-127415" y="5456421"/>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Half Frame 9"/>
            <p:cNvSpPr/>
            <p:nvPr/>
          </p:nvSpPr>
          <p:spPr>
            <a:xfrm rot="5400000">
              <a:off x="7742419" y="127417"/>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 xmlns:p14="http://schemas.microsoft.com/office/powerpoint/2010/main" val="160838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93827" y="2407251"/>
            <a:ext cx="7592434" cy="1991759"/>
            <a:chOff x="993827" y="2407251"/>
            <a:chExt cx="7592434" cy="1991759"/>
          </a:xfrm>
        </p:grpSpPr>
        <p:sp>
          <p:nvSpPr>
            <p:cNvPr id="2" name="TextBox 1"/>
            <p:cNvSpPr txBox="1"/>
            <p:nvPr/>
          </p:nvSpPr>
          <p:spPr>
            <a:xfrm>
              <a:off x="993827" y="2407251"/>
              <a:ext cx="3830753" cy="600164"/>
            </a:xfrm>
            <a:prstGeom prst="rect">
              <a:avLst/>
            </a:prstGeom>
            <a:noFill/>
          </p:spPr>
          <p:txBody>
            <a:bodyPr wrap="square" rtlCol="0">
              <a:spAutoFit/>
            </a:bodyPr>
            <a:lstStyle/>
            <a:p>
              <a:r>
                <a:rPr lang="bn-BD" sz="3300" dirty="0">
                  <a:solidFill>
                    <a:srgbClr val="7030A0"/>
                  </a:solidFill>
                  <a:latin typeface="NikoshBAN" panose="02000000000000000000" pitchFamily="2" charset="0"/>
                  <a:cs typeface="NikoshBAN" panose="02000000000000000000" pitchFamily="2" charset="0"/>
                </a:rPr>
                <a:t>এই পাঠ শেষে শিক্ষার্থীরা-</a:t>
              </a:r>
              <a:endParaRPr lang="en-US" sz="3300" dirty="0">
                <a:solidFill>
                  <a:srgbClr val="7030A0"/>
                </a:solidFill>
                <a:latin typeface="NikoshBAN" panose="02000000000000000000" pitchFamily="2" charset="0"/>
                <a:cs typeface="NikoshBAN" panose="02000000000000000000" pitchFamily="2" charset="0"/>
              </a:endParaRPr>
            </a:p>
          </p:txBody>
        </p:sp>
        <p:grpSp>
          <p:nvGrpSpPr>
            <p:cNvPr id="5" name="Group 4"/>
            <p:cNvGrpSpPr/>
            <p:nvPr/>
          </p:nvGrpSpPr>
          <p:grpSpPr>
            <a:xfrm>
              <a:off x="1062899" y="2938167"/>
              <a:ext cx="7523362" cy="1460843"/>
              <a:chOff x="912251" y="2500593"/>
              <a:chExt cx="9680721" cy="1947791"/>
            </a:xfrm>
          </p:grpSpPr>
          <p:sp>
            <p:nvSpPr>
              <p:cNvPr id="3" name="TextBox 2"/>
              <p:cNvSpPr txBox="1"/>
              <p:nvPr/>
            </p:nvSpPr>
            <p:spPr>
              <a:xfrm>
                <a:off x="912252" y="2500593"/>
                <a:ext cx="7248076" cy="697627"/>
              </a:xfrm>
              <a:prstGeom prst="rect">
                <a:avLst/>
              </a:prstGeom>
              <a:noFill/>
            </p:spPr>
            <p:txBody>
              <a:bodyPr wrap="square" rtlCol="0">
                <a:spAutoFit/>
              </a:bodyPr>
              <a:lstStyle/>
              <a:p>
                <a:r>
                  <a:rPr lang="bn-BD" sz="2800" b="1" dirty="0">
                    <a:solidFill>
                      <a:srgbClr val="002060"/>
                    </a:solidFill>
                    <a:latin typeface="NikoshBAN" panose="02000000000000000000" pitchFamily="2" charset="0"/>
                    <a:cs typeface="NikoshBAN" panose="02000000000000000000" pitchFamily="2" charset="0"/>
                  </a:rPr>
                  <a:t>১। </a:t>
                </a:r>
                <a:r>
                  <a:rPr lang="bn-BD" sz="2800" b="1" dirty="0" smtClean="0">
                    <a:solidFill>
                      <a:srgbClr val="002060"/>
                    </a:solidFill>
                    <a:latin typeface="NikoshBAN" panose="02000000000000000000" pitchFamily="2" charset="0"/>
                    <a:cs typeface="NikoshBAN" panose="02000000000000000000" pitchFamily="2" charset="0"/>
                  </a:rPr>
                  <a:t>স্থিতি ব্যাখ্যা করতে পারবে</a:t>
                </a:r>
                <a:r>
                  <a:rPr lang="bn-BD" sz="2800" b="1" dirty="0">
                    <a:solidFill>
                      <a:srgbClr val="002060"/>
                    </a:solidFill>
                    <a:latin typeface="NikoshBAN" panose="02000000000000000000" pitchFamily="2" charset="0"/>
                    <a:cs typeface="NikoshBAN" panose="02000000000000000000" pitchFamily="2" charset="0"/>
                  </a:rPr>
                  <a:t>।</a:t>
                </a:r>
                <a:endParaRPr lang="en-US" sz="2800" b="1" dirty="0">
                  <a:solidFill>
                    <a:srgbClr val="002060"/>
                  </a:solidFill>
                  <a:latin typeface="NikoshBAN" panose="02000000000000000000" pitchFamily="2" charset="0"/>
                  <a:cs typeface="NikoshBAN" panose="02000000000000000000" pitchFamily="2" charset="0"/>
                </a:endParaRPr>
              </a:p>
            </p:txBody>
          </p:sp>
          <p:sp>
            <p:nvSpPr>
              <p:cNvPr id="4" name="TextBox 3"/>
              <p:cNvSpPr txBox="1"/>
              <p:nvPr/>
            </p:nvSpPr>
            <p:spPr>
              <a:xfrm>
                <a:off x="912252" y="3131533"/>
                <a:ext cx="9680720" cy="697627"/>
              </a:xfrm>
              <a:prstGeom prst="rect">
                <a:avLst/>
              </a:prstGeom>
              <a:noFill/>
            </p:spPr>
            <p:txBody>
              <a:bodyPr wrap="square" rtlCol="0">
                <a:spAutoFit/>
              </a:bodyPr>
              <a:lstStyle/>
              <a:p>
                <a:r>
                  <a:rPr lang="bn-BD" sz="2800" b="1" dirty="0">
                    <a:solidFill>
                      <a:srgbClr val="002060"/>
                    </a:solidFill>
                    <a:latin typeface="NikoshBAN" panose="02000000000000000000" pitchFamily="2" charset="0"/>
                    <a:cs typeface="NikoshBAN" panose="02000000000000000000" pitchFamily="2" charset="0"/>
                  </a:rPr>
                  <a:t>২। </a:t>
                </a:r>
                <a:r>
                  <a:rPr lang="bn-BD" sz="2800" b="1" dirty="0" smtClean="0">
                    <a:solidFill>
                      <a:srgbClr val="002060"/>
                    </a:solidFill>
                    <a:latin typeface="NikoshBAN" panose="02000000000000000000" pitchFamily="2" charset="0"/>
                    <a:cs typeface="NikoshBAN" panose="02000000000000000000" pitchFamily="2" charset="0"/>
                  </a:rPr>
                  <a:t>গতি ব্যাখ্যা </a:t>
                </a:r>
                <a:r>
                  <a:rPr lang="bn-BD" sz="2800" b="1" dirty="0">
                    <a:solidFill>
                      <a:srgbClr val="002060"/>
                    </a:solidFill>
                    <a:latin typeface="NikoshBAN" panose="02000000000000000000" pitchFamily="2" charset="0"/>
                    <a:cs typeface="NikoshBAN" panose="02000000000000000000" pitchFamily="2" charset="0"/>
                  </a:rPr>
                  <a:t>করতে পারবে।</a:t>
                </a:r>
                <a:endParaRPr lang="en-US" sz="2800" b="1" dirty="0">
                  <a:solidFill>
                    <a:srgbClr val="002060"/>
                  </a:solidFill>
                  <a:latin typeface="NikoshBAN" panose="02000000000000000000" pitchFamily="2" charset="0"/>
                  <a:cs typeface="NikoshBAN" panose="02000000000000000000" pitchFamily="2" charset="0"/>
                </a:endParaRPr>
              </a:p>
            </p:txBody>
          </p:sp>
          <p:sp>
            <p:nvSpPr>
              <p:cNvPr id="6" name="TextBox 5"/>
              <p:cNvSpPr txBox="1"/>
              <p:nvPr/>
            </p:nvSpPr>
            <p:spPr>
              <a:xfrm>
                <a:off x="912251" y="3750757"/>
                <a:ext cx="9680720" cy="697627"/>
              </a:xfrm>
              <a:prstGeom prst="rect">
                <a:avLst/>
              </a:prstGeom>
              <a:noFill/>
            </p:spPr>
            <p:txBody>
              <a:bodyPr wrap="square" rtlCol="0">
                <a:spAutoFit/>
              </a:bodyPr>
              <a:lstStyle/>
              <a:p>
                <a:r>
                  <a:rPr lang="bn-BD" sz="2800" b="1" dirty="0">
                    <a:solidFill>
                      <a:srgbClr val="002060"/>
                    </a:solidFill>
                    <a:latin typeface="NikoshBAN" panose="02000000000000000000" pitchFamily="2" charset="0"/>
                    <a:cs typeface="NikoshBAN" panose="02000000000000000000" pitchFamily="2" charset="0"/>
                  </a:rPr>
                  <a:t>৩। </a:t>
                </a:r>
                <a:r>
                  <a:rPr lang="bn-BD" sz="2800" b="1" dirty="0" smtClean="0">
                    <a:solidFill>
                      <a:srgbClr val="002060"/>
                    </a:solidFill>
                    <a:latin typeface="NikoshBAN" panose="02000000000000000000" pitchFamily="2" charset="0"/>
                    <a:cs typeface="NikoshBAN" panose="02000000000000000000" pitchFamily="2" charset="0"/>
                  </a:rPr>
                  <a:t>বিভিন্ন প্রকার গতির মধ্যে পার্থক্য নির্ণয় করতে </a:t>
                </a:r>
                <a:r>
                  <a:rPr lang="bn-BD" sz="2800" b="1" dirty="0">
                    <a:solidFill>
                      <a:srgbClr val="002060"/>
                    </a:solidFill>
                    <a:latin typeface="NikoshBAN" panose="02000000000000000000" pitchFamily="2" charset="0"/>
                    <a:cs typeface="NikoshBAN" panose="02000000000000000000" pitchFamily="2" charset="0"/>
                  </a:rPr>
                  <a:t>পারবে।</a:t>
                </a:r>
                <a:endParaRPr lang="en-US" sz="2800" b="1" dirty="0">
                  <a:solidFill>
                    <a:srgbClr val="002060"/>
                  </a:solidFill>
                  <a:latin typeface="NikoshBAN" panose="02000000000000000000" pitchFamily="2" charset="0"/>
                  <a:cs typeface="NikoshBAN" panose="02000000000000000000" pitchFamily="2" charset="0"/>
                </a:endParaRPr>
              </a:p>
            </p:txBody>
          </p:sp>
        </p:grpSp>
      </p:grpSp>
      <p:sp>
        <p:nvSpPr>
          <p:cNvPr id="7" name="Round Diagonal Corner Rectangle 6"/>
          <p:cNvSpPr/>
          <p:nvPr/>
        </p:nvSpPr>
        <p:spPr>
          <a:xfrm>
            <a:off x="1623797" y="860294"/>
            <a:ext cx="4511040" cy="1143000"/>
          </a:xfrm>
          <a:prstGeom prst="round2DiagRect">
            <a:avLst>
              <a:gd name="adj1" fmla="val 50000"/>
              <a:gd name="adj2"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4000" dirty="0" smtClean="0">
                <a:solidFill>
                  <a:schemeClr val="bg1"/>
                </a:solidFill>
                <a:latin typeface="NikoshBAN" panose="02000000000000000000" pitchFamily="2" charset="0"/>
                <a:cs typeface="NikoshBAN" panose="02000000000000000000" pitchFamily="2" charset="0"/>
              </a:rPr>
              <a:t>শিখনফল</a:t>
            </a:r>
            <a:endParaRPr lang="en-US" sz="4000" dirty="0">
              <a:solidFill>
                <a:schemeClr val="bg1"/>
              </a:solidFill>
              <a:latin typeface="NikoshBAN" panose="02000000000000000000" pitchFamily="2" charset="0"/>
              <a:cs typeface="NikoshBAN" panose="02000000000000000000" pitchFamily="2" charset="0"/>
            </a:endParaRPr>
          </a:p>
        </p:txBody>
      </p:sp>
      <p:sp>
        <p:nvSpPr>
          <p:cNvPr id="9" name="Round Diagonal Corner Rectangle 8"/>
          <p:cNvSpPr/>
          <p:nvPr/>
        </p:nvSpPr>
        <p:spPr>
          <a:xfrm>
            <a:off x="0" y="0"/>
            <a:ext cx="9144000" cy="6858000"/>
          </a:xfrm>
          <a:prstGeom prst="round2Diag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noFill/>
            </a:endParaRPr>
          </a:p>
        </p:txBody>
      </p:sp>
      <p:grpSp>
        <p:nvGrpSpPr>
          <p:cNvPr id="10" name="Group 9"/>
          <p:cNvGrpSpPr/>
          <p:nvPr/>
        </p:nvGrpSpPr>
        <p:grpSpPr>
          <a:xfrm>
            <a:off x="0" y="0"/>
            <a:ext cx="9144000" cy="6858002"/>
            <a:chOff x="0" y="0"/>
            <a:chExt cx="9144000" cy="6858002"/>
          </a:xfrm>
        </p:grpSpPr>
        <p:sp>
          <p:nvSpPr>
            <p:cNvPr id="11" name="Half Frame 10"/>
            <p:cNvSpPr/>
            <p:nvPr/>
          </p:nvSpPr>
          <p:spPr>
            <a:xfrm>
              <a:off x="0" y="0"/>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Half Frame 11"/>
            <p:cNvSpPr/>
            <p:nvPr/>
          </p:nvSpPr>
          <p:spPr>
            <a:xfrm rot="10800000">
              <a:off x="7615003" y="5583838"/>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Half Frame 12"/>
            <p:cNvSpPr/>
            <p:nvPr/>
          </p:nvSpPr>
          <p:spPr>
            <a:xfrm rot="16200000">
              <a:off x="-127415" y="5456421"/>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Half Frame 13"/>
            <p:cNvSpPr/>
            <p:nvPr/>
          </p:nvSpPr>
          <p:spPr>
            <a:xfrm rot="5400000">
              <a:off x="7742419" y="127417"/>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 xmlns:p14="http://schemas.microsoft.com/office/powerpoint/2010/main" val="891707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a:extLst>
              <a:ext uri="{28A0092B-C50C-407E-A947-70E740481C1C}">
                <a14:useLocalDpi xmlns="" xmlns:a14="http://schemas.microsoft.com/office/drawing/2010/main" val="0"/>
              </a:ext>
            </a:extLst>
          </a:blip>
          <a:srcRect l="73667" t="64829" r="4814" b="4948"/>
          <a:stretch/>
        </p:blipFill>
        <p:spPr>
          <a:xfrm rot="5400000">
            <a:off x="6474960" y="499559"/>
            <a:ext cx="2291710" cy="2148595"/>
          </a:xfrm>
          <a:prstGeom prst="rect">
            <a:avLst/>
          </a:prstGeom>
        </p:spPr>
      </p:pic>
      <p:pic>
        <p:nvPicPr>
          <p:cNvPr id="4" name="Picture 3"/>
          <p:cNvPicPr>
            <a:picLocks noChangeAspect="1"/>
          </p:cNvPicPr>
          <p:nvPr/>
        </p:nvPicPr>
        <p:blipFill rotWithShape="1">
          <a:blip r:embed="rId4">
            <a:extLst>
              <a:ext uri="{28A0092B-C50C-407E-A947-70E740481C1C}">
                <a14:useLocalDpi xmlns="" xmlns:a14="http://schemas.microsoft.com/office/drawing/2010/main" val="0"/>
              </a:ext>
            </a:extLst>
          </a:blip>
          <a:srcRect l="35192" r="32808"/>
          <a:stretch/>
        </p:blipFill>
        <p:spPr>
          <a:xfrm>
            <a:off x="7775476" y="2635645"/>
            <a:ext cx="1145833" cy="1592928"/>
          </a:xfrm>
          <a:prstGeom prst="rect">
            <a:avLst/>
          </a:prstGeom>
        </p:spPr>
      </p:pic>
      <p:grpSp>
        <p:nvGrpSpPr>
          <p:cNvPr id="14" name="Group 13"/>
          <p:cNvGrpSpPr/>
          <p:nvPr/>
        </p:nvGrpSpPr>
        <p:grpSpPr>
          <a:xfrm>
            <a:off x="1386840" y="1158240"/>
            <a:ext cx="3378510" cy="3349305"/>
            <a:chOff x="1996440" y="861587"/>
            <a:chExt cx="3378510" cy="3349305"/>
          </a:xfrm>
        </p:grpSpPr>
        <p:cxnSp>
          <p:nvCxnSpPr>
            <p:cNvPr id="6" name="Straight Arrow Connector 5"/>
            <p:cNvCxnSpPr/>
            <p:nvPr/>
          </p:nvCxnSpPr>
          <p:spPr>
            <a:xfrm flipV="1">
              <a:off x="3604140" y="861587"/>
              <a:ext cx="8486" cy="231144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3564572" y="3160899"/>
              <a:ext cx="1810378" cy="1957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1996440" y="3142549"/>
              <a:ext cx="1616186" cy="106834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3076096" y="4477548"/>
            <a:ext cx="5272296" cy="858018"/>
            <a:chOff x="3076096" y="4477548"/>
            <a:chExt cx="5272296" cy="858018"/>
          </a:xfrm>
        </p:grpSpPr>
        <p:sp>
          <p:nvSpPr>
            <p:cNvPr id="19" name="Right Brace 18"/>
            <p:cNvSpPr/>
            <p:nvPr/>
          </p:nvSpPr>
          <p:spPr>
            <a:xfrm rot="5400000">
              <a:off x="5407444" y="2146200"/>
              <a:ext cx="609600" cy="5272296"/>
            </a:xfrm>
            <a:prstGeom prst="rightBrace">
              <a:avLst>
                <a:gd name="adj1" fmla="val 8333"/>
                <a:gd name="adj2" fmla="val 50847"/>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Box 19"/>
            <p:cNvSpPr txBox="1"/>
            <p:nvPr/>
          </p:nvSpPr>
          <p:spPr>
            <a:xfrm>
              <a:off x="6520984" y="4812346"/>
              <a:ext cx="1752600" cy="523220"/>
            </a:xfrm>
            <a:prstGeom prst="rect">
              <a:avLst/>
            </a:prstGeom>
            <a:noFill/>
          </p:spPr>
          <p:txBody>
            <a:bodyPr wrap="square" rtlCol="0">
              <a:spAutoFit/>
            </a:bodyPr>
            <a:lstStyle/>
            <a:p>
              <a:r>
                <a:rPr lang="bn-BD" sz="2800" dirty="0" smtClean="0">
                  <a:latin typeface="NikoshBAN" panose="02000000000000000000" pitchFamily="2" charset="0"/>
                  <a:cs typeface="NikoshBAN" panose="02000000000000000000" pitchFamily="2" charset="0"/>
                </a:rPr>
                <a:t>২০ মিটার</a:t>
              </a:r>
              <a:endParaRPr lang="en-US" sz="2800" dirty="0">
                <a:latin typeface="NikoshBAN" panose="02000000000000000000" pitchFamily="2" charset="0"/>
                <a:cs typeface="NikoshBAN" panose="02000000000000000000" pitchFamily="2" charset="0"/>
              </a:endParaRPr>
            </a:p>
          </p:txBody>
        </p:sp>
      </p:grpSp>
      <p:sp>
        <p:nvSpPr>
          <p:cNvPr id="23" name="TextBox 22"/>
          <p:cNvSpPr txBox="1"/>
          <p:nvPr/>
        </p:nvSpPr>
        <p:spPr>
          <a:xfrm>
            <a:off x="609925" y="5083228"/>
            <a:ext cx="3627120" cy="584775"/>
          </a:xfrm>
          <a:prstGeom prst="rect">
            <a:avLst/>
          </a:prstGeom>
          <a:noFill/>
        </p:spPr>
        <p:txBody>
          <a:bodyPr wrap="square" rtlCol="0">
            <a:spAutoFit/>
          </a:bodyPr>
          <a:lstStyle/>
          <a:p>
            <a:r>
              <a:rPr lang="bn-BD" sz="3200" dirty="0" smtClean="0">
                <a:latin typeface="NikoshBAN" panose="02000000000000000000" pitchFamily="2" charset="0"/>
                <a:cs typeface="NikoshBAN" panose="02000000000000000000" pitchFamily="2" charset="0"/>
              </a:rPr>
              <a:t>লোকটির অবস্থান কোথায়?</a:t>
            </a:r>
            <a:endParaRPr lang="en-US" sz="3200" dirty="0">
              <a:latin typeface="NikoshBAN" panose="02000000000000000000" pitchFamily="2" charset="0"/>
              <a:cs typeface="NikoshBAN" panose="02000000000000000000" pitchFamily="2" charset="0"/>
            </a:endParaRPr>
          </a:p>
        </p:txBody>
      </p:sp>
      <p:sp>
        <p:nvSpPr>
          <p:cNvPr id="24" name="TextBox 23"/>
          <p:cNvSpPr txBox="1"/>
          <p:nvPr/>
        </p:nvSpPr>
        <p:spPr>
          <a:xfrm>
            <a:off x="4067811" y="5109421"/>
            <a:ext cx="2828785" cy="584775"/>
          </a:xfrm>
          <a:prstGeom prst="rect">
            <a:avLst/>
          </a:prstGeom>
          <a:noFill/>
        </p:spPr>
        <p:txBody>
          <a:bodyPr wrap="square" rtlCol="0">
            <a:spAutoFit/>
          </a:bodyPr>
          <a:lstStyle/>
          <a:p>
            <a:r>
              <a:rPr lang="bn-BD" sz="3200" dirty="0" smtClean="0">
                <a:latin typeface="NikoshBAN" panose="02000000000000000000" pitchFamily="2" charset="0"/>
                <a:cs typeface="NikoshBAN" panose="02000000000000000000" pitchFamily="2" charset="0"/>
              </a:rPr>
              <a:t>২০ মিটার পূর্বে</a:t>
            </a:r>
            <a:endParaRPr lang="en-US" sz="3200" dirty="0">
              <a:latin typeface="NikoshBAN" panose="02000000000000000000" pitchFamily="2" charset="0"/>
              <a:cs typeface="NikoshBAN" panose="02000000000000000000" pitchFamily="2" charset="0"/>
            </a:endParaRPr>
          </a:p>
        </p:txBody>
      </p:sp>
      <p:sp>
        <p:nvSpPr>
          <p:cNvPr id="28" name="TextBox 27"/>
          <p:cNvSpPr txBox="1"/>
          <p:nvPr/>
        </p:nvSpPr>
        <p:spPr>
          <a:xfrm>
            <a:off x="2591107" y="3496948"/>
            <a:ext cx="1859168" cy="523220"/>
          </a:xfrm>
          <a:prstGeom prst="rect">
            <a:avLst/>
          </a:prstGeom>
          <a:noFill/>
        </p:spPr>
        <p:txBody>
          <a:bodyPr wrap="square" rtlCol="0">
            <a:spAutoFit/>
          </a:bodyPr>
          <a:lstStyle/>
          <a:p>
            <a:r>
              <a:rPr lang="bn-BD" sz="2800" dirty="0" smtClean="0">
                <a:latin typeface="NikoshBAN" panose="02000000000000000000" pitchFamily="2" charset="0"/>
                <a:cs typeface="NikoshBAN" panose="02000000000000000000" pitchFamily="2" charset="0"/>
              </a:rPr>
              <a:t>প্রসংগ কাঠামো</a:t>
            </a:r>
            <a:endParaRPr lang="en-US" sz="2800" dirty="0">
              <a:latin typeface="NikoshBAN" panose="02000000000000000000" pitchFamily="2" charset="0"/>
              <a:cs typeface="NikoshBAN" panose="02000000000000000000" pitchFamily="2" charset="0"/>
            </a:endParaRPr>
          </a:p>
        </p:txBody>
      </p:sp>
      <p:sp>
        <p:nvSpPr>
          <p:cNvPr id="15" name="Round Diagonal Corner Rectangle 14"/>
          <p:cNvSpPr/>
          <p:nvPr/>
        </p:nvSpPr>
        <p:spPr>
          <a:xfrm>
            <a:off x="0" y="0"/>
            <a:ext cx="9144000" cy="6858000"/>
          </a:xfrm>
          <a:prstGeom prst="round2Diag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noFill/>
            </a:endParaRPr>
          </a:p>
        </p:txBody>
      </p:sp>
      <p:sp>
        <p:nvSpPr>
          <p:cNvPr id="16" name="TextBox 15"/>
          <p:cNvSpPr txBox="1"/>
          <p:nvPr/>
        </p:nvSpPr>
        <p:spPr>
          <a:xfrm>
            <a:off x="545480" y="5603735"/>
            <a:ext cx="4915091" cy="584775"/>
          </a:xfrm>
          <a:prstGeom prst="rect">
            <a:avLst/>
          </a:prstGeom>
          <a:noFill/>
        </p:spPr>
        <p:txBody>
          <a:bodyPr wrap="square" rtlCol="0">
            <a:spAutoFit/>
          </a:bodyPr>
          <a:lstStyle/>
          <a:p>
            <a:r>
              <a:rPr lang="bn-BD" sz="3200" dirty="0" smtClean="0">
                <a:latin typeface="NikoshBAN" panose="02000000000000000000" pitchFamily="2" charset="0"/>
                <a:cs typeface="NikoshBAN" panose="02000000000000000000" pitchFamily="2" charset="0"/>
              </a:rPr>
              <a:t>কোথায় থেকে ২০ মিটার পূর্বে? </a:t>
            </a:r>
            <a:endParaRPr lang="en-US" sz="3200" dirty="0">
              <a:latin typeface="NikoshBAN" panose="02000000000000000000" pitchFamily="2" charset="0"/>
              <a:cs typeface="NikoshBAN" panose="02000000000000000000" pitchFamily="2" charset="0"/>
            </a:endParaRPr>
          </a:p>
        </p:txBody>
      </p:sp>
      <p:sp>
        <p:nvSpPr>
          <p:cNvPr id="17" name="TextBox 16"/>
          <p:cNvSpPr txBox="1"/>
          <p:nvPr/>
        </p:nvSpPr>
        <p:spPr>
          <a:xfrm>
            <a:off x="4656527" y="5623552"/>
            <a:ext cx="2111433" cy="584775"/>
          </a:xfrm>
          <a:prstGeom prst="rect">
            <a:avLst/>
          </a:prstGeom>
          <a:noFill/>
        </p:spPr>
        <p:txBody>
          <a:bodyPr wrap="square" rtlCol="0">
            <a:spAutoFit/>
          </a:bodyPr>
          <a:lstStyle/>
          <a:p>
            <a:r>
              <a:rPr lang="bn-BD" sz="3200" dirty="0" smtClean="0">
                <a:latin typeface="NikoshBAN" panose="02000000000000000000" pitchFamily="2" charset="0"/>
                <a:cs typeface="NikoshBAN" panose="02000000000000000000" pitchFamily="2" charset="0"/>
              </a:rPr>
              <a:t>বট গাছ থেকে</a:t>
            </a:r>
            <a:endParaRPr lang="en-US" sz="3200" dirty="0">
              <a:latin typeface="NikoshBAN" panose="02000000000000000000" pitchFamily="2" charset="0"/>
              <a:cs typeface="NikoshBAN" panose="02000000000000000000" pitchFamily="2" charset="0"/>
            </a:endParaRPr>
          </a:p>
        </p:txBody>
      </p:sp>
      <p:grpSp>
        <p:nvGrpSpPr>
          <p:cNvPr id="18" name="Group 17"/>
          <p:cNvGrpSpPr/>
          <p:nvPr/>
        </p:nvGrpSpPr>
        <p:grpSpPr>
          <a:xfrm>
            <a:off x="0" y="0"/>
            <a:ext cx="9144000" cy="6858002"/>
            <a:chOff x="0" y="0"/>
            <a:chExt cx="9144000" cy="6858002"/>
          </a:xfrm>
        </p:grpSpPr>
        <p:sp>
          <p:nvSpPr>
            <p:cNvPr id="25" name="Half Frame 24"/>
            <p:cNvSpPr/>
            <p:nvPr/>
          </p:nvSpPr>
          <p:spPr>
            <a:xfrm>
              <a:off x="0" y="0"/>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Half Frame 25"/>
            <p:cNvSpPr/>
            <p:nvPr/>
          </p:nvSpPr>
          <p:spPr>
            <a:xfrm rot="10800000">
              <a:off x="7615003" y="5583838"/>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Half Frame 26"/>
            <p:cNvSpPr/>
            <p:nvPr/>
          </p:nvSpPr>
          <p:spPr>
            <a:xfrm rot="16200000">
              <a:off x="-127415" y="5456421"/>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Half Frame 28"/>
            <p:cNvSpPr/>
            <p:nvPr/>
          </p:nvSpPr>
          <p:spPr>
            <a:xfrm rot="5400000">
              <a:off x="7742419" y="127417"/>
              <a:ext cx="1528997" cy="1274164"/>
            </a:xfrm>
            <a:prstGeom prst="halfFrame">
              <a:avLst>
                <a:gd name="adj1" fmla="val 29804"/>
                <a:gd name="adj2" fmla="val 33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3" name="Picture 2"/>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1436714" y="555459"/>
            <a:ext cx="3333750" cy="3971925"/>
          </a:xfrm>
          <a:prstGeom prst="rect">
            <a:avLst/>
          </a:prstGeom>
        </p:spPr>
      </p:pic>
    </p:spTree>
    <p:extLst>
      <p:ext uri="{BB962C8B-B14F-4D97-AF65-F5344CB8AC3E}">
        <p14:creationId xmlns="" xmlns:p14="http://schemas.microsoft.com/office/powerpoint/2010/main" val="136646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53" presetClass="exit" presetSubtype="32" fill="hold" nodeType="clickEffect">
                                  <p:stCondLst>
                                    <p:cond delay="0"/>
                                  </p:stCondLst>
                                  <p:childTnLst>
                                    <p:anim calcmode="lin" valueType="num">
                                      <p:cBhvr>
                                        <p:cTn id="38" dur="500"/>
                                        <p:tgtEl>
                                          <p:spTgt spid="3"/>
                                        </p:tgtEl>
                                        <p:attrNameLst>
                                          <p:attrName>ppt_w</p:attrName>
                                        </p:attrNameLst>
                                      </p:cBhvr>
                                      <p:tavLst>
                                        <p:tav tm="0">
                                          <p:val>
                                            <p:strVal val="ppt_w"/>
                                          </p:val>
                                        </p:tav>
                                        <p:tav tm="100000">
                                          <p:val>
                                            <p:fltVal val="0"/>
                                          </p:val>
                                        </p:tav>
                                      </p:tavLst>
                                    </p:anim>
                                    <p:anim calcmode="lin" valueType="num">
                                      <p:cBhvr>
                                        <p:cTn id="39" dur="500"/>
                                        <p:tgtEl>
                                          <p:spTgt spid="3"/>
                                        </p:tgtEl>
                                        <p:attrNameLst>
                                          <p:attrName>ppt_h</p:attrName>
                                        </p:attrNameLst>
                                      </p:cBhvr>
                                      <p:tavLst>
                                        <p:tav tm="0">
                                          <p:val>
                                            <p:strVal val="ppt_h"/>
                                          </p:val>
                                        </p:tav>
                                        <p:tav tm="100000">
                                          <p:val>
                                            <p:fltVal val="0"/>
                                          </p:val>
                                        </p:tav>
                                      </p:tavLst>
                                    </p:anim>
                                    <p:animEffect transition="out" filter="fade">
                                      <p:cBhvr>
                                        <p:cTn id="40" dur="500"/>
                                        <p:tgtEl>
                                          <p:spTgt spid="3"/>
                                        </p:tgtEl>
                                      </p:cBhvr>
                                    </p:animEffect>
                                    <p:set>
                                      <p:cBhvr>
                                        <p:cTn id="41" dur="1" fill="hold">
                                          <p:stCondLst>
                                            <p:cond delay="499"/>
                                          </p:stCondLst>
                                        </p:cTn>
                                        <p:tgtEl>
                                          <p:spTgt spid="3"/>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53" presetClass="exit" presetSubtype="32" fill="hold" nodeType="clickEffect">
                                  <p:stCondLst>
                                    <p:cond delay="0"/>
                                  </p:stCondLst>
                                  <p:childTnLst>
                                    <p:anim calcmode="lin" valueType="num">
                                      <p:cBhvr>
                                        <p:cTn id="45" dur="500"/>
                                        <p:tgtEl>
                                          <p:spTgt spid="22"/>
                                        </p:tgtEl>
                                        <p:attrNameLst>
                                          <p:attrName>ppt_w</p:attrName>
                                        </p:attrNameLst>
                                      </p:cBhvr>
                                      <p:tavLst>
                                        <p:tav tm="0">
                                          <p:val>
                                            <p:strVal val="ppt_w"/>
                                          </p:val>
                                        </p:tav>
                                        <p:tav tm="100000">
                                          <p:val>
                                            <p:fltVal val="0"/>
                                          </p:val>
                                        </p:tav>
                                      </p:tavLst>
                                    </p:anim>
                                    <p:anim calcmode="lin" valueType="num">
                                      <p:cBhvr>
                                        <p:cTn id="46" dur="500"/>
                                        <p:tgtEl>
                                          <p:spTgt spid="22"/>
                                        </p:tgtEl>
                                        <p:attrNameLst>
                                          <p:attrName>ppt_h</p:attrName>
                                        </p:attrNameLst>
                                      </p:cBhvr>
                                      <p:tavLst>
                                        <p:tav tm="0">
                                          <p:val>
                                            <p:strVal val="ppt_h"/>
                                          </p:val>
                                        </p:tav>
                                        <p:tav tm="100000">
                                          <p:val>
                                            <p:fltVal val="0"/>
                                          </p:val>
                                        </p:tav>
                                      </p:tavLst>
                                    </p:anim>
                                    <p:animEffect transition="out" filter="fade">
                                      <p:cBhvr>
                                        <p:cTn id="47" dur="500"/>
                                        <p:tgtEl>
                                          <p:spTgt spid="22"/>
                                        </p:tgtEl>
                                      </p:cBhvr>
                                    </p:animEffect>
                                    <p:set>
                                      <p:cBhvr>
                                        <p:cTn id="48" dur="1" fill="hold">
                                          <p:stCondLst>
                                            <p:cond delay="499"/>
                                          </p:stCondLst>
                                        </p:cTn>
                                        <p:tgtEl>
                                          <p:spTgt spid="22"/>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8" grpId="0"/>
      <p:bldP spid="16"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0"/>
            <a:ext cx="3794760" cy="2846070"/>
          </a:xfrm>
          <a:prstGeom prst="rect">
            <a:avLst/>
          </a:prstGeom>
        </p:spPr>
      </p:pic>
      <p:pic>
        <p:nvPicPr>
          <p:cNvPr id="2" name="Picture 1"/>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2966725" y="2926080"/>
            <a:ext cx="6177275" cy="3931920"/>
          </a:xfrm>
          <a:prstGeom prst="rect">
            <a:avLst/>
          </a:prstGeom>
        </p:spPr>
      </p:pic>
      <p:sp>
        <p:nvSpPr>
          <p:cNvPr id="5" name="TextBox 4"/>
          <p:cNvSpPr txBox="1"/>
          <p:nvPr/>
        </p:nvSpPr>
        <p:spPr>
          <a:xfrm>
            <a:off x="4191000" y="950535"/>
            <a:ext cx="4297680" cy="584775"/>
          </a:xfrm>
          <a:prstGeom prst="rect">
            <a:avLst/>
          </a:prstGeom>
          <a:noFill/>
        </p:spPr>
        <p:txBody>
          <a:bodyPr wrap="square" rtlCol="0">
            <a:spAutoFit/>
          </a:bodyPr>
          <a:lstStyle/>
          <a:p>
            <a:r>
              <a:rPr lang="bn-BD" sz="3200" dirty="0" smtClean="0">
                <a:latin typeface="NikoshBAN" panose="02000000000000000000" pitchFamily="2" charset="0"/>
                <a:cs typeface="NikoshBAN" panose="02000000000000000000" pitchFamily="2" charset="0"/>
              </a:rPr>
              <a:t>চাঁদটি স্থির না গতিশীল রয়েছে?</a:t>
            </a:r>
            <a:endParaRPr lang="en-US" sz="3200" dirty="0">
              <a:latin typeface="NikoshBAN" panose="02000000000000000000" pitchFamily="2" charset="0"/>
              <a:cs typeface="NikoshBAN" panose="02000000000000000000" pitchFamily="2" charset="0"/>
            </a:endParaRPr>
          </a:p>
        </p:txBody>
      </p:sp>
      <p:sp>
        <p:nvSpPr>
          <p:cNvPr id="6" name="TextBox 5"/>
          <p:cNvSpPr txBox="1"/>
          <p:nvPr/>
        </p:nvSpPr>
        <p:spPr>
          <a:xfrm>
            <a:off x="4191000" y="1645919"/>
            <a:ext cx="4297680" cy="584775"/>
          </a:xfrm>
          <a:prstGeom prst="rect">
            <a:avLst/>
          </a:prstGeom>
          <a:noFill/>
        </p:spPr>
        <p:txBody>
          <a:bodyPr wrap="square" rtlCol="0">
            <a:spAutoFit/>
          </a:bodyPr>
          <a:lstStyle/>
          <a:p>
            <a:r>
              <a:rPr lang="bn-BD" sz="3200" dirty="0" smtClean="0">
                <a:latin typeface="NikoshBAN" panose="02000000000000000000" pitchFamily="2" charset="0"/>
                <a:cs typeface="NikoshBAN" panose="02000000000000000000" pitchFamily="2" charset="0"/>
              </a:rPr>
              <a:t>চাঁদটি কিসের সাপেক্ষে স্থির?</a:t>
            </a:r>
            <a:endParaRPr lang="en-US" sz="3200" dirty="0">
              <a:latin typeface="NikoshBAN" panose="02000000000000000000" pitchFamily="2" charset="0"/>
              <a:cs typeface="NikoshBAN" panose="02000000000000000000" pitchFamily="2" charset="0"/>
            </a:endParaRPr>
          </a:p>
        </p:txBody>
      </p:sp>
      <p:sp>
        <p:nvSpPr>
          <p:cNvPr id="7" name="TextBox 6"/>
          <p:cNvSpPr txBox="1"/>
          <p:nvPr/>
        </p:nvSpPr>
        <p:spPr>
          <a:xfrm>
            <a:off x="0" y="4353431"/>
            <a:ext cx="3093720" cy="1077218"/>
          </a:xfrm>
          <a:prstGeom prst="rect">
            <a:avLst/>
          </a:prstGeom>
          <a:noFill/>
        </p:spPr>
        <p:txBody>
          <a:bodyPr wrap="square" rtlCol="0">
            <a:spAutoFit/>
          </a:bodyPr>
          <a:lstStyle/>
          <a:p>
            <a:r>
              <a:rPr lang="bn-BD" sz="3200" dirty="0" smtClean="0">
                <a:latin typeface="NikoshBAN" panose="02000000000000000000" pitchFamily="2" charset="0"/>
                <a:cs typeface="NikoshBAN" panose="02000000000000000000" pitchFamily="2" charset="0"/>
              </a:rPr>
              <a:t>প্রকৃতপক্ষে পৃথিবী কী স্থির?</a:t>
            </a:r>
            <a:endParaRPr lang="en-US" sz="3200" dirty="0">
              <a:latin typeface="NikoshBAN" panose="02000000000000000000" pitchFamily="2" charset="0"/>
              <a:cs typeface="NikoshBAN" panose="02000000000000000000" pitchFamily="2" charset="0"/>
            </a:endParaRPr>
          </a:p>
        </p:txBody>
      </p:sp>
      <p:sp>
        <p:nvSpPr>
          <p:cNvPr id="8" name="Round Diagonal Corner Rectangle 7"/>
          <p:cNvSpPr/>
          <p:nvPr/>
        </p:nvSpPr>
        <p:spPr>
          <a:xfrm>
            <a:off x="0" y="0"/>
            <a:ext cx="9144000" cy="6858000"/>
          </a:xfrm>
          <a:prstGeom prst="round2Diag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noFill/>
            </a:endParaRPr>
          </a:p>
        </p:txBody>
      </p:sp>
    </p:spTree>
    <p:extLst>
      <p:ext uri="{BB962C8B-B14F-4D97-AF65-F5344CB8AC3E}">
        <p14:creationId xmlns="" xmlns:p14="http://schemas.microsoft.com/office/powerpoint/2010/main" val="2069611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2697604" y="0"/>
            <a:ext cx="6410777" cy="4006735"/>
          </a:xfrm>
          <a:prstGeom prst="rect">
            <a:avLst/>
          </a:prstGeom>
        </p:spPr>
      </p:pic>
      <p:sp>
        <p:nvSpPr>
          <p:cNvPr id="3" name="TextBox 2"/>
          <p:cNvSpPr txBox="1"/>
          <p:nvPr/>
        </p:nvSpPr>
        <p:spPr>
          <a:xfrm>
            <a:off x="0" y="4608341"/>
            <a:ext cx="4297680" cy="523220"/>
          </a:xfrm>
          <a:prstGeom prst="rect">
            <a:avLst/>
          </a:prstGeom>
          <a:noFill/>
        </p:spPr>
        <p:txBody>
          <a:bodyPr wrap="square" rtlCol="0">
            <a:spAutoFit/>
          </a:bodyPr>
          <a:lstStyle/>
          <a:p>
            <a:r>
              <a:rPr lang="bn-BD" sz="2800" dirty="0" smtClean="0">
                <a:latin typeface="NikoshBAN" panose="02000000000000000000" pitchFamily="2" charset="0"/>
                <a:cs typeface="NikoshBAN" panose="02000000000000000000" pitchFamily="2" charset="0"/>
              </a:rPr>
              <a:t>চাঁদটি স্থির না গতিশীল রয়েছে?</a:t>
            </a:r>
            <a:endParaRPr lang="en-US" sz="2800" dirty="0">
              <a:latin typeface="NikoshBAN" panose="02000000000000000000" pitchFamily="2" charset="0"/>
              <a:cs typeface="NikoshBAN" panose="02000000000000000000" pitchFamily="2" charset="0"/>
            </a:endParaRPr>
          </a:p>
        </p:txBody>
      </p:sp>
      <p:sp>
        <p:nvSpPr>
          <p:cNvPr id="4" name="TextBox 3"/>
          <p:cNvSpPr txBox="1"/>
          <p:nvPr/>
        </p:nvSpPr>
        <p:spPr>
          <a:xfrm>
            <a:off x="3560064" y="4647534"/>
            <a:ext cx="1475232" cy="523220"/>
          </a:xfrm>
          <a:prstGeom prst="rect">
            <a:avLst/>
          </a:prstGeom>
          <a:noFill/>
        </p:spPr>
        <p:txBody>
          <a:bodyPr wrap="square" rtlCol="0">
            <a:spAutoFit/>
          </a:bodyPr>
          <a:lstStyle/>
          <a:p>
            <a:r>
              <a:rPr lang="bn-BD" sz="2800" dirty="0" smtClean="0">
                <a:latin typeface="NikoshBAN" panose="02000000000000000000" pitchFamily="2" charset="0"/>
                <a:cs typeface="NikoshBAN" panose="02000000000000000000" pitchFamily="2" charset="0"/>
              </a:rPr>
              <a:t>স্থির</a:t>
            </a:r>
            <a:endParaRPr lang="en-US" sz="2800" dirty="0">
              <a:latin typeface="NikoshBAN" panose="02000000000000000000" pitchFamily="2" charset="0"/>
              <a:cs typeface="NikoshBAN" panose="02000000000000000000" pitchFamily="2" charset="0"/>
            </a:endParaRPr>
          </a:p>
        </p:txBody>
      </p:sp>
      <p:pic>
        <p:nvPicPr>
          <p:cNvPr id="6" name="Picture 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0" y="0"/>
            <a:ext cx="2647729" cy="1928552"/>
          </a:xfrm>
          <a:prstGeom prst="rect">
            <a:avLst/>
          </a:prstGeom>
        </p:spPr>
      </p:pic>
      <p:sp>
        <p:nvSpPr>
          <p:cNvPr id="7" name="TextBox 6"/>
          <p:cNvSpPr txBox="1"/>
          <p:nvPr/>
        </p:nvSpPr>
        <p:spPr>
          <a:xfrm>
            <a:off x="199505" y="5549943"/>
            <a:ext cx="7049193" cy="523220"/>
          </a:xfrm>
          <a:prstGeom prst="rect">
            <a:avLst/>
          </a:prstGeom>
          <a:noFill/>
        </p:spPr>
        <p:txBody>
          <a:bodyPr wrap="square" rtlCol="0">
            <a:spAutoFit/>
          </a:bodyPr>
          <a:lstStyle/>
          <a:p>
            <a:r>
              <a:rPr lang="bn-BD" sz="2800" dirty="0" smtClean="0">
                <a:latin typeface="NikoshBAN" panose="02000000000000000000" pitchFamily="2" charset="0"/>
                <a:cs typeface="NikoshBAN" panose="02000000000000000000" pitchFamily="2" charset="0"/>
              </a:rPr>
              <a:t>পৃথিবীর সাপেক্ষে চাঁদের এই স্থিরতাই আপেক্ষিক স্থিতি। </a:t>
            </a:r>
            <a:endParaRPr lang="en-US" sz="2800" dirty="0">
              <a:latin typeface="NikoshBAN" panose="02000000000000000000" pitchFamily="2" charset="0"/>
              <a:cs typeface="NikoshBAN" panose="02000000000000000000" pitchFamily="2" charset="0"/>
            </a:endParaRPr>
          </a:p>
        </p:txBody>
      </p:sp>
    </p:spTree>
    <p:extLst>
      <p:ext uri="{BB962C8B-B14F-4D97-AF65-F5344CB8AC3E}">
        <p14:creationId xmlns="" xmlns:p14="http://schemas.microsoft.com/office/powerpoint/2010/main" val="2276077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1775</TotalTime>
  <Words>655</Words>
  <Application>Microsoft Office PowerPoint</Application>
  <PresentationFormat>On-screen Show (4:3)</PresentationFormat>
  <Paragraphs>81</Paragraphs>
  <Slides>18</Slides>
  <Notes>13</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18</vt:i4>
      </vt:variant>
    </vt:vector>
  </HeadingPairs>
  <TitlesOfParts>
    <vt:vector size="26" baseType="lpstr">
      <vt:lpstr>Arial</vt:lpstr>
      <vt:lpstr>NikoshBAN</vt:lpstr>
      <vt:lpstr>Calibri</vt:lpstr>
      <vt:lpstr>Calibri Light</vt:lpstr>
      <vt:lpstr>SutonnyMJ</vt:lpstr>
      <vt:lpstr>Vrinda</vt:lpstr>
      <vt:lpstr>Office Theme</vt:lpstr>
      <vt:lpstr>Packager Shell Object</vt:lpstr>
      <vt:lpstr>Slide 1</vt:lpstr>
      <vt:lpstr>Slide 2</vt:lpstr>
      <vt:lpstr>পাঠ পরিচিতিঃ</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ANISUR</dc:creator>
  <cp:lastModifiedBy>Lotus Computer</cp:lastModifiedBy>
  <cp:revision>376</cp:revision>
  <dcterms:created xsi:type="dcterms:W3CDTF">2014-09-20T16:42:22Z</dcterms:created>
  <dcterms:modified xsi:type="dcterms:W3CDTF">2016-12-27T04:39:52Z</dcterms:modified>
</cp:coreProperties>
</file>